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21"/>
  </p:notesMasterIdLst>
  <p:sldIdLst>
    <p:sldId id="3049" r:id="rId3"/>
    <p:sldId id="260" r:id="rId4"/>
    <p:sldId id="261" r:id="rId5"/>
    <p:sldId id="258" r:id="rId6"/>
    <p:sldId id="257" r:id="rId7"/>
    <p:sldId id="3052" r:id="rId8"/>
    <p:sldId id="259" r:id="rId9"/>
    <p:sldId id="3050" r:id="rId10"/>
    <p:sldId id="262" r:id="rId11"/>
    <p:sldId id="271" r:id="rId12"/>
    <p:sldId id="3051" r:id="rId13"/>
    <p:sldId id="273" r:id="rId14"/>
    <p:sldId id="274" r:id="rId15"/>
    <p:sldId id="275" r:id="rId16"/>
    <p:sldId id="276" r:id="rId17"/>
    <p:sldId id="286" r:id="rId18"/>
    <p:sldId id="285" r:id="rId19"/>
    <p:sldId id="284" r:id="rId20"/>
  </p:sldIdLst>
  <p:sldSz cx="12192000" cy="6858000"/>
  <p:notesSz cx="6858000" cy="9144000"/>
  <p:embeddedFontLst>
    <p:embeddedFont>
      <p:font typeface="Barlow Condensed SemiBold" panose="00000706000000000000" pitchFamily="2" charset="0"/>
      <p:bold r:id="rId22"/>
      <p:boldItalic r:id="rId23"/>
    </p:embeddedFont>
    <p:embeddedFont>
      <p:font typeface="GE Dinar Two Medium" panose="020A0503020102020204" charset="-78"/>
      <p:regular r:id="rId24"/>
    </p:embeddedFont>
    <p:embeddedFont>
      <p:font typeface="GE SS Text Medium" panose="020B0604020202020204" charset="-78"/>
      <p:regular r:id="rId25"/>
    </p:embeddedFont>
    <p:embeddedFont>
      <p:font typeface="GE SS Two Light" panose="020A0503020102020204" pitchFamily="18" charset="-78"/>
      <p:regular r:id="rId26"/>
    </p:embeddedFont>
    <p:embeddedFont>
      <p:font typeface="GE SS Two Medium" panose="020A0503020102020204" pitchFamily="18" charset="-78"/>
      <p:regular r:id="rId27"/>
    </p:embeddedFont>
    <p:embeddedFont>
      <p:font typeface="Georgia Pro Black" panose="02040A02050405020203" pitchFamily="18" charset="0"/>
      <p:bold r:id="rId28"/>
      <p:boldItalic r:id="rId29"/>
    </p:embeddedFont>
    <p:embeddedFont>
      <p:font typeface="Nirmala Text" panose="020B0502040204020203" pitchFamily="34" charset="0"/>
      <p:regular r:id="rId30"/>
      <p:bold r:id="rId31"/>
    </p:embeddedFont>
    <p:embeddedFont>
      <p:font typeface="Open Sans" panose="020B0606030504020204" pitchFamily="34" charset="0"/>
      <p:regular r:id="rId32"/>
      <p:bold r:id="rId33"/>
      <p:italic r:id="rId34"/>
      <p:boldItalic r:id="rId35"/>
    </p:embeddedFont>
  </p:embeddedFontLst>
  <p:defaultTextStyle>
    <a:defPPr lvl="0">
      <a:defRPr lang="ar-SA"/>
    </a:defPPr>
    <a:lvl1pPr marL="0" lvl="0" algn="r" defTabSz="914400" rtl="1" eaLnBrk="1" latinLnBrk="0" hangingPunct="1">
      <a:defRPr sz="1800" kern="1200">
        <a:solidFill>
          <a:schemeClr val="tx1"/>
        </a:solidFill>
        <a:latin typeface="+mn-lt"/>
        <a:ea typeface="+mn-ea"/>
        <a:cs typeface="+mn-cs"/>
      </a:defRPr>
    </a:lvl1pPr>
    <a:lvl2pPr marL="457200" lvl="1" algn="r" defTabSz="914400" rtl="1" eaLnBrk="1" latinLnBrk="0" hangingPunct="1">
      <a:defRPr sz="1800" kern="1200">
        <a:solidFill>
          <a:schemeClr val="tx1"/>
        </a:solidFill>
        <a:latin typeface="+mn-lt"/>
        <a:ea typeface="+mn-ea"/>
        <a:cs typeface="+mn-cs"/>
      </a:defRPr>
    </a:lvl2pPr>
    <a:lvl3pPr marL="914400" lvl="2" algn="r" defTabSz="914400" rtl="1" eaLnBrk="1" latinLnBrk="0" hangingPunct="1">
      <a:defRPr sz="1800" kern="1200">
        <a:solidFill>
          <a:schemeClr val="tx1"/>
        </a:solidFill>
        <a:latin typeface="+mn-lt"/>
        <a:ea typeface="+mn-ea"/>
        <a:cs typeface="+mn-cs"/>
      </a:defRPr>
    </a:lvl3pPr>
    <a:lvl4pPr marL="1371600" lvl="3" algn="r" defTabSz="914400" rtl="1" eaLnBrk="1" latinLnBrk="0" hangingPunct="1">
      <a:defRPr sz="1800" kern="1200">
        <a:solidFill>
          <a:schemeClr val="tx1"/>
        </a:solidFill>
        <a:latin typeface="+mn-lt"/>
        <a:ea typeface="+mn-ea"/>
        <a:cs typeface="+mn-cs"/>
      </a:defRPr>
    </a:lvl4pPr>
    <a:lvl5pPr marL="1828800" lvl="4" algn="r" defTabSz="914400" rtl="1" eaLnBrk="1" latinLnBrk="0" hangingPunct="1">
      <a:defRPr sz="1800" kern="1200">
        <a:solidFill>
          <a:schemeClr val="tx1"/>
        </a:solidFill>
        <a:latin typeface="+mn-lt"/>
        <a:ea typeface="+mn-ea"/>
        <a:cs typeface="+mn-cs"/>
      </a:defRPr>
    </a:lvl5pPr>
    <a:lvl6pPr marL="2286000" lvl="5" algn="r" defTabSz="914400" rtl="1" eaLnBrk="1" latinLnBrk="0" hangingPunct="1">
      <a:defRPr sz="1800" kern="1200">
        <a:solidFill>
          <a:schemeClr val="tx1"/>
        </a:solidFill>
        <a:latin typeface="+mn-lt"/>
        <a:ea typeface="+mn-ea"/>
        <a:cs typeface="+mn-cs"/>
      </a:defRPr>
    </a:lvl6pPr>
    <a:lvl7pPr marL="2743200" lvl="6" algn="r" defTabSz="914400" rtl="1" eaLnBrk="1" latinLnBrk="0" hangingPunct="1">
      <a:defRPr sz="1800" kern="1200">
        <a:solidFill>
          <a:schemeClr val="tx1"/>
        </a:solidFill>
        <a:latin typeface="+mn-lt"/>
        <a:ea typeface="+mn-ea"/>
        <a:cs typeface="+mn-cs"/>
      </a:defRPr>
    </a:lvl7pPr>
    <a:lvl8pPr marL="3200400" lvl="7" algn="r" defTabSz="914400" rtl="1" eaLnBrk="1" latinLnBrk="0" hangingPunct="1">
      <a:defRPr sz="1800" kern="1200">
        <a:solidFill>
          <a:schemeClr val="tx1"/>
        </a:solidFill>
        <a:latin typeface="+mn-lt"/>
        <a:ea typeface="+mn-ea"/>
        <a:cs typeface="+mn-cs"/>
      </a:defRPr>
    </a:lvl8pPr>
    <a:lvl9pPr marL="3657600" lvl="8"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DE1E1"/>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A4B7A6-9426-41E4-86EC-ACB533E82BCB}" v="14" dt="2025-05-05T06:54:07.2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38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openxmlformats.org/officeDocument/2006/relationships/tableStyles" Target="tableStyles.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ar-SA"/>
              <a:t>البرنامج</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ar-SA"/>
        </a:p>
      </c:txPr>
    </c:title>
    <c:autoTitleDeleted val="0"/>
    <c:plotArea>
      <c:layout/>
      <c:pieChart>
        <c:varyColors val="1"/>
        <c:ser>
          <c:idx val="0"/>
          <c:order val="0"/>
          <c:tx>
            <c:strRef>
              <c:f>ورقة1!$B$1</c:f>
              <c:strCache>
                <c:ptCount val="1"/>
                <c:pt idx="0">
                  <c:v>البرنامج</c:v>
                </c:pt>
              </c:strCache>
            </c:strRef>
          </c:tx>
          <c:dPt>
            <c:idx val="0"/>
            <c:bubble3D val="0"/>
            <c:spPr>
              <a:solidFill>
                <a:schemeClr val="accent2">
                  <a:lumMod val="75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F73F-435B-9DF7-FB60E77793E8}"/>
              </c:ext>
            </c:extLst>
          </c:dPt>
          <c:dPt>
            <c:idx val="1"/>
            <c:bubble3D val="0"/>
            <c:spPr>
              <a:solidFill>
                <a:srgbClr val="15608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F73F-435B-9DF7-FB60E77793E8}"/>
              </c:ext>
            </c:extLst>
          </c:dPt>
          <c:dPt>
            <c:idx val="2"/>
            <c:bubble3D val="0"/>
            <c:spPr>
              <a:solidFill>
                <a:srgbClr val="048BBB"/>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4-F73F-435B-9DF7-FB60E77793E8}"/>
              </c:ext>
            </c:extLst>
          </c:dPt>
          <c:dPt>
            <c:idx val="3"/>
            <c:bubble3D val="0"/>
            <c:spPr>
              <a:solidFill>
                <a:srgbClr val="0C8F9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2-F73F-435B-9DF7-FB60E77793E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ar-SA"/>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ورقة1!$A$2:$A$5</c:f>
              <c:strCache>
                <c:ptCount val="4"/>
                <c:pt idx="0">
                  <c:v>تذاكر السفر</c:v>
                </c:pt>
                <c:pt idx="1">
                  <c:v>قيمة المساهمة في البرنامج </c:v>
                </c:pt>
                <c:pt idx="2">
                  <c:v>التلمذة (استكمال البحث العلمي) </c:v>
                </c:pt>
                <c:pt idx="3">
                  <c:v>الإعاشة</c:v>
                </c:pt>
              </c:strCache>
            </c:strRef>
          </c:cat>
          <c:val>
            <c:numRef>
              <c:f>ورقة1!$B$2:$B$5</c:f>
              <c:numCache>
                <c:formatCode>General</c:formatCode>
                <c:ptCount val="4"/>
                <c:pt idx="0">
                  <c:v>3000</c:v>
                </c:pt>
                <c:pt idx="1">
                  <c:v>2000</c:v>
                </c:pt>
                <c:pt idx="2">
                  <c:v>10000</c:v>
                </c:pt>
                <c:pt idx="3">
                  <c:v>5000</c:v>
                </c:pt>
              </c:numCache>
            </c:numRef>
          </c:val>
          <c:extLst>
            <c:ext xmlns:c16="http://schemas.microsoft.com/office/drawing/2014/chart" uri="{C3380CC4-5D6E-409C-BE32-E72D297353CC}">
              <c16:uniqueId val="{00000000-F73F-435B-9DF7-FB60E77793E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ar-S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ar-SA"/>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6CD8F288-0B81-440D-906A-86E752475DC5}" type="datetimeFigureOut">
              <a:rPr lang="ar-SA" smtClean="0"/>
              <a:t>09/11/46</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BFFF1590-A52E-46A3-B641-00A53AC3A330}" type="slidenum">
              <a:rPr lang="ar-SA" smtClean="0"/>
              <a:t>‹#›</a:t>
            </a:fld>
            <a:endParaRPr lang="ar-SA"/>
          </a:p>
        </p:txBody>
      </p:sp>
    </p:spTree>
    <p:extLst>
      <p:ext uri="{BB962C8B-B14F-4D97-AF65-F5344CB8AC3E}">
        <p14:creationId xmlns:p14="http://schemas.microsoft.com/office/powerpoint/2010/main" val="312344574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EG"/>
              <a:t>لمزيد من عروض البوربوينت الاحترافية يرجى زيارتنا و الاشتراك بقناة اليوتيوب عن طريق الرابط التالي</a:t>
            </a:r>
          </a:p>
          <a:p>
            <a:r>
              <a:rPr lang="en-US"/>
              <a:t>https://www.youtube.com/c/%D8%B9%D8%A7%D9%84%D9%85%D8%A7%D9%84%D8%A8%D8%A7%D9%88%D8%B1%D8%A8%D9%88%D9%8A%D9%86%D8%AA</a:t>
            </a:r>
            <a:endParaRPr lang="ar-EG" dirty="0"/>
          </a:p>
        </p:txBody>
      </p:sp>
      <p:sp>
        <p:nvSpPr>
          <p:cNvPr id="4" name="عنصر نائب لرقم الشريحة 3"/>
          <p:cNvSpPr>
            <a:spLocks noGrp="1"/>
          </p:cNvSpPr>
          <p:nvPr>
            <p:ph type="sldNum" sz="quarter" idx="5"/>
          </p:nvPr>
        </p:nvSpPr>
        <p:spPr/>
        <p:txBody>
          <a:bodyPr/>
          <a:lstStyle/>
          <a:p>
            <a:fld id="{B13235A8-3925-4E98-B3E4-CAAF4164867E}" type="slidenum">
              <a:rPr lang="ar-EG" smtClean="0"/>
              <a:t>1</a:t>
            </a:fld>
            <a:endParaRPr lang="ar-EG"/>
          </a:p>
        </p:txBody>
      </p:sp>
    </p:spTree>
    <p:extLst>
      <p:ext uri="{BB962C8B-B14F-4D97-AF65-F5344CB8AC3E}">
        <p14:creationId xmlns:p14="http://schemas.microsoft.com/office/powerpoint/2010/main" val="1689196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75372-B2E0-6291-8277-4C808A38A17A}"/>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56C6E2AD-D78D-A6BB-942E-4651E1754655}"/>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A1C8781E-AA05-0BA8-D03F-EF83EC39B8C0}"/>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84456C29-ACBB-D001-C312-02F0D4D8E5DE}"/>
              </a:ext>
            </a:extLst>
          </p:cNvPr>
          <p:cNvSpPr>
            <a:spLocks noGrp="1"/>
          </p:cNvSpPr>
          <p:nvPr>
            <p:ph type="sldNum" sz="quarter" idx="5"/>
          </p:nvPr>
        </p:nvSpPr>
        <p:spPr/>
        <p:txBody>
          <a:bodyPr/>
          <a:lstStyle/>
          <a:p>
            <a:fld id="{E7F7E690-E9B9-4463-8BC3-52B3474E3658}" type="slidenum">
              <a:rPr lang="ar-SA" smtClean="0"/>
              <a:t>14</a:t>
            </a:fld>
            <a:endParaRPr lang="ar-SA"/>
          </a:p>
        </p:txBody>
      </p:sp>
    </p:spTree>
    <p:extLst>
      <p:ext uri="{BB962C8B-B14F-4D97-AF65-F5344CB8AC3E}">
        <p14:creationId xmlns:p14="http://schemas.microsoft.com/office/powerpoint/2010/main" val="1900548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C875D-C376-1AF7-6963-AD4816CBA61A}"/>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92EEB751-29B4-C586-7359-CBCC8B79FC20}"/>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DA4EB6A9-3B6F-88A1-58CE-D01507829FED}"/>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F25CBDF4-3B96-C4AB-52BD-B9DEDFC0C2F1}"/>
              </a:ext>
            </a:extLst>
          </p:cNvPr>
          <p:cNvSpPr>
            <a:spLocks noGrp="1"/>
          </p:cNvSpPr>
          <p:nvPr>
            <p:ph type="sldNum" sz="quarter" idx="5"/>
          </p:nvPr>
        </p:nvSpPr>
        <p:spPr/>
        <p:txBody>
          <a:bodyPr/>
          <a:lstStyle/>
          <a:p>
            <a:fld id="{E7F7E690-E9B9-4463-8BC3-52B3474E3658}" type="slidenum">
              <a:rPr lang="ar-SA" smtClean="0"/>
              <a:t>15</a:t>
            </a:fld>
            <a:endParaRPr lang="ar-SA"/>
          </a:p>
        </p:txBody>
      </p:sp>
    </p:spTree>
    <p:extLst>
      <p:ext uri="{BB962C8B-B14F-4D97-AF65-F5344CB8AC3E}">
        <p14:creationId xmlns:p14="http://schemas.microsoft.com/office/powerpoint/2010/main" val="3926813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84FFD-494C-BFBA-2156-974FA97EF85D}"/>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75BEC38E-33C9-E4B5-5FD0-7903CB111BD7}"/>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76863E5D-AF07-07BC-DE45-3B8720519C3A}"/>
              </a:ext>
            </a:extLst>
          </p:cNvPr>
          <p:cNvSpPr>
            <a:spLocks noGrp="1"/>
          </p:cNvSpPr>
          <p:nvPr>
            <p:ph type="body" idx="1"/>
          </p:nvPr>
        </p:nvSpPr>
        <p:spPr/>
        <p:txBody>
          <a:bodyPr/>
          <a:lstStyle/>
          <a:p>
            <a:endParaRPr lang="ar-SA"/>
          </a:p>
        </p:txBody>
      </p:sp>
      <p:sp>
        <p:nvSpPr>
          <p:cNvPr id="4" name="عنصر نائب لرقم الشريحة 3">
            <a:extLst>
              <a:ext uri="{FF2B5EF4-FFF2-40B4-BE49-F238E27FC236}">
                <a16:creationId xmlns:a16="http://schemas.microsoft.com/office/drawing/2014/main" id="{FD0F376A-D2F5-F979-DE12-BEB20B058500}"/>
              </a:ext>
            </a:extLst>
          </p:cNvPr>
          <p:cNvSpPr>
            <a:spLocks noGrp="1"/>
          </p:cNvSpPr>
          <p:nvPr>
            <p:ph type="sldNum" sz="quarter" idx="5"/>
          </p:nvPr>
        </p:nvSpPr>
        <p:spPr/>
        <p:txBody>
          <a:bodyPr/>
          <a:lstStyle/>
          <a:p>
            <a:fld id="{0D9E2D6B-3365-4E33-97F1-71170CB9FF0F}" type="slidenum">
              <a:rPr lang="aa-ET" smtClean="0"/>
              <a:t>18</a:t>
            </a:fld>
            <a:endParaRPr lang="aa-ET"/>
          </a:p>
        </p:txBody>
      </p:sp>
    </p:spTree>
    <p:extLst>
      <p:ext uri="{BB962C8B-B14F-4D97-AF65-F5344CB8AC3E}">
        <p14:creationId xmlns:p14="http://schemas.microsoft.com/office/powerpoint/2010/main" val="2086599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BFFF1590-A52E-46A3-B641-00A53AC3A330}" type="slidenum">
              <a:rPr lang="ar-SA" smtClean="0"/>
              <a:t>2</a:t>
            </a:fld>
            <a:endParaRPr lang="ar-SA"/>
          </a:p>
        </p:txBody>
      </p:sp>
    </p:spTree>
    <p:extLst>
      <p:ext uri="{BB962C8B-B14F-4D97-AF65-F5344CB8AC3E}">
        <p14:creationId xmlns:p14="http://schemas.microsoft.com/office/powerpoint/2010/main" val="1774167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685800" y="1143000"/>
            <a:ext cx="5486400" cy="3086100"/>
          </a:xfrm>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66261FD7-82A9-4CB7-8F0F-AF3154416AF0}" type="slidenum">
              <a:rPr lang="ar-SA" smtClean="0"/>
              <a:t>4</a:t>
            </a:fld>
            <a:endParaRPr lang="ar-SA"/>
          </a:p>
        </p:txBody>
      </p:sp>
    </p:spTree>
    <p:extLst>
      <p:ext uri="{BB962C8B-B14F-4D97-AF65-F5344CB8AC3E}">
        <p14:creationId xmlns:p14="http://schemas.microsoft.com/office/powerpoint/2010/main" val="2405217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5"/>
          </p:nvPr>
        </p:nvSpPr>
        <p:spPr/>
        <p:txBody>
          <a:bodyPr/>
          <a:lstStyle/>
          <a:p>
            <a:fld id="{0D9E2D6B-3365-4E33-97F1-71170CB9FF0F}" type="slidenum">
              <a:rPr lang="aa-ET" smtClean="0"/>
              <a:t>5</a:t>
            </a:fld>
            <a:endParaRPr lang="aa-ET"/>
          </a:p>
        </p:txBody>
      </p:sp>
    </p:spTree>
    <p:extLst>
      <p:ext uri="{BB962C8B-B14F-4D97-AF65-F5344CB8AC3E}">
        <p14:creationId xmlns:p14="http://schemas.microsoft.com/office/powerpoint/2010/main" val="2320437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E7F7E690-E9B9-4463-8BC3-52B3474E3658}" type="slidenum">
              <a:rPr lang="ar-SA" smtClean="0"/>
              <a:t>9</a:t>
            </a:fld>
            <a:endParaRPr lang="ar-SA"/>
          </a:p>
        </p:txBody>
      </p:sp>
    </p:spTree>
    <p:extLst>
      <p:ext uri="{BB962C8B-B14F-4D97-AF65-F5344CB8AC3E}">
        <p14:creationId xmlns:p14="http://schemas.microsoft.com/office/powerpoint/2010/main" val="1931458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F3B8F-B336-7B74-DDA9-37C95904A698}"/>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232B2544-C4A7-CFD1-AB64-697DCFAF83EA}"/>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8D0A2823-370B-1ED2-0A03-1AABA90C1420}"/>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AC41A059-42FA-EC73-2F67-E43C3F49A950}"/>
              </a:ext>
            </a:extLst>
          </p:cNvPr>
          <p:cNvSpPr>
            <a:spLocks noGrp="1"/>
          </p:cNvSpPr>
          <p:nvPr>
            <p:ph type="sldNum" sz="quarter" idx="5"/>
          </p:nvPr>
        </p:nvSpPr>
        <p:spPr/>
        <p:txBody>
          <a:bodyPr/>
          <a:lstStyle/>
          <a:p>
            <a:fld id="{E7F7E690-E9B9-4463-8BC3-52B3474E3658}" type="slidenum">
              <a:rPr lang="ar-SA" smtClean="0"/>
              <a:t>10</a:t>
            </a:fld>
            <a:endParaRPr lang="ar-SA"/>
          </a:p>
        </p:txBody>
      </p:sp>
    </p:spTree>
    <p:extLst>
      <p:ext uri="{BB962C8B-B14F-4D97-AF65-F5344CB8AC3E}">
        <p14:creationId xmlns:p14="http://schemas.microsoft.com/office/powerpoint/2010/main" val="3085539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F3B8F-B336-7B74-DDA9-37C95904A698}"/>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232B2544-C4A7-CFD1-AB64-697DCFAF83EA}"/>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8D0A2823-370B-1ED2-0A03-1AABA90C1420}"/>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AC41A059-42FA-EC73-2F67-E43C3F49A950}"/>
              </a:ext>
            </a:extLst>
          </p:cNvPr>
          <p:cNvSpPr>
            <a:spLocks noGrp="1"/>
          </p:cNvSpPr>
          <p:nvPr>
            <p:ph type="sldNum" sz="quarter" idx="5"/>
          </p:nvPr>
        </p:nvSpPr>
        <p:spPr/>
        <p:txBody>
          <a:bodyPr/>
          <a:lstStyle/>
          <a:p>
            <a:fld id="{E7F7E690-E9B9-4463-8BC3-52B3474E3658}" type="slidenum">
              <a:rPr lang="ar-SA" smtClean="0"/>
              <a:t>11</a:t>
            </a:fld>
            <a:endParaRPr lang="ar-SA"/>
          </a:p>
        </p:txBody>
      </p:sp>
    </p:spTree>
    <p:extLst>
      <p:ext uri="{BB962C8B-B14F-4D97-AF65-F5344CB8AC3E}">
        <p14:creationId xmlns:p14="http://schemas.microsoft.com/office/powerpoint/2010/main" val="3085539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22FA4-185A-FF83-FE5A-CB29A8D2566F}"/>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F3DE46E0-DD6D-AFCB-5FF7-801EC33F4B0A}"/>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BE1ED76A-3E51-EF9E-4E47-BB31FBB6BD14}"/>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5F50BC90-5AA8-0CC5-8318-BA4D202C3ABF}"/>
              </a:ext>
            </a:extLst>
          </p:cNvPr>
          <p:cNvSpPr>
            <a:spLocks noGrp="1"/>
          </p:cNvSpPr>
          <p:nvPr>
            <p:ph type="sldNum" sz="quarter" idx="5"/>
          </p:nvPr>
        </p:nvSpPr>
        <p:spPr/>
        <p:txBody>
          <a:bodyPr/>
          <a:lstStyle/>
          <a:p>
            <a:fld id="{E7F7E690-E9B9-4463-8BC3-52B3474E3658}" type="slidenum">
              <a:rPr lang="ar-SA" smtClean="0"/>
              <a:t>12</a:t>
            </a:fld>
            <a:endParaRPr lang="ar-SA"/>
          </a:p>
        </p:txBody>
      </p:sp>
    </p:spTree>
    <p:extLst>
      <p:ext uri="{BB962C8B-B14F-4D97-AF65-F5344CB8AC3E}">
        <p14:creationId xmlns:p14="http://schemas.microsoft.com/office/powerpoint/2010/main" val="4200656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A7EA6-CE12-5C67-0A16-9FEBAC31077B}"/>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06B835BC-911E-DC2C-F780-79ECBC8D022B}"/>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A31F61A9-1B48-DED2-C954-05FDD897B4B8}"/>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5FC1B774-AD91-D22F-2954-DF89FF2DF7C2}"/>
              </a:ext>
            </a:extLst>
          </p:cNvPr>
          <p:cNvSpPr>
            <a:spLocks noGrp="1"/>
          </p:cNvSpPr>
          <p:nvPr>
            <p:ph type="sldNum" sz="quarter" idx="5"/>
          </p:nvPr>
        </p:nvSpPr>
        <p:spPr/>
        <p:txBody>
          <a:bodyPr/>
          <a:lstStyle/>
          <a:p>
            <a:fld id="{E7F7E690-E9B9-4463-8BC3-52B3474E3658}" type="slidenum">
              <a:rPr lang="ar-SA" smtClean="0"/>
              <a:t>13</a:t>
            </a:fld>
            <a:endParaRPr lang="ar-SA"/>
          </a:p>
        </p:txBody>
      </p:sp>
    </p:spTree>
    <p:extLst>
      <p:ext uri="{BB962C8B-B14F-4D97-AF65-F5344CB8AC3E}">
        <p14:creationId xmlns:p14="http://schemas.microsoft.com/office/powerpoint/2010/main" val="1688830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64EF2D5-D35B-B446-47D2-2DFBA6D7D6B5}"/>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DF1E09E0-76F5-9F4B-E0BB-DBE0140541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623E612D-1BD3-66E7-2892-11F1B5DB7238}"/>
              </a:ext>
            </a:extLst>
          </p:cNvPr>
          <p:cNvSpPr>
            <a:spLocks noGrp="1"/>
          </p:cNvSpPr>
          <p:nvPr>
            <p:ph type="dt" sz="half" idx="10"/>
          </p:nvPr>
        </p:nvSpPr>
        <p:spPr/>
        <p:txBody>
          <a:bodyPr/>
          <a:lstStyle/>
          <a:p>
            <a:fld id="{8EE86478-C78F-43F4-993C-B28A7958F74C}" type="datetimeFigureOut">
              <a:rPr lang="ar-SA" smtClean="0"/>
              <a:t>09/11/46</a:t>
            </a:fld>
            <a:endParaRPr lang="ar-SA"/>
          </a:p>
        </p:txBody>
      </p:sp>
      <p:sp>
        <p:nvSpPr>
          <p:cNvPr id="5" name="عنصر نائب للتذييل 4">
            <a:extLst>
              <a:ext uri="{FF2B5EF4-FFF2-40B4-BE49-F238E27FC236}">
                <a16:creationId xmlns:a16="http://schemas.microsoft.com/office/drawing/2014/main" id="{185BD57C-7319-8881-7776-9CB9C50551F0}"/>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E7974A33-9B6E-8CCA-2F22-B7E61ED0A309}"/>
              </a:ext>
            </a:extLst>
          </p:cNvPr>
          <p:cNvSpPr>
            <a:spLocks noGrp="1"/>
          </p:cNvSpPr>
          <p:nvPr>
            <p:ph type="sldNum" sz="quarter" idx="12"/>
          </p:nvPr>
        </p:nvSpPr>
        <p:spPr/>
        <p:txBody>
          <a:bodyPr/>
          <a:lstStyle/>
          <a:p>
            <a:fld id="{6DF52895-AEDE-4880-B630-AB678BBD9E2D}" type="slidenum">
              <a:rPr lang="ar-SA" smtClean="0"/>
              <a:t>‹#›</a:t>
            </a:fld>
            <a:endParaRPr lang="ar-SA"/>
          </a:p>
        </p:txBody>
      </p:sp>
    </p:spTree>
    <p:extLst>
      <p:ext uri="{BB962C8B-B14F-4D97-AF65-F5344CB8AC3E}">
        <p14:creationId xmlns:p14="http://schemas.microsoft.com/office/powerpoint/2010/main" val="2918845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6622B61-0156-E56E-AAC6-2BD54C0427BD}"/>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40D2D442-6E8B-0FB3-65FD-8ACC972CC496}"/>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CF164F23-7E96-A868-A6DA-EC1363A7B9C6}"/>
              </a:ext>
            </a:extLst>
          </p:cNvPr>
          <p:cNvSpPr>
            <a:spLocks noGrp="1"/>
          </p:cNvSpPr>
          <p:nvPr>
            <p:ph type="dt" sz="half" idx="10"/>
          </p:nvPr>
        </p:nvSpPr>
        <p:spPr/>
        <p:txBody>
          <a:bodyPr/>
          <a:lstStyle/>
          <a:p>
            <a:fld id="{8EE86478-C78F-43F4-993C-B28A7958F74C}" type="datetimeFigureOut">
              <a:rPr lang="ar-SA" smtClean="0"/>
              <a:t>09/11/46</a:t>
            </a:fld>
            <a:endParaRPr lang="ar-SA"/>
          </a:p>
        </p:txBody>
      </p:sp>
      <p:sp>
        <p:nvSpPr>
          <p:cNvPr id="5" name="عنصر نائب للتذييل 4">
            <a:extLst>
              <a:ext uri="{FF2B5EF4-FFF2-40B4-BE49-F238E27FC236}">
                <a16:creationId xmlns:a16="http://schemas.microsoft.com/office/drawing/2014/main" id="{5F4939C9-3E41-CBE4-A332-53B51FD1AAD3}"/>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B05D74F5-E871-91DD-0E06-9F2DE6B4D31C}"/>
              </a:ext>
            </a:extLst>
          </p:cNvPr>
          <p:cNvSpPr>
            <a:spLocks noGrp="1"/>
          </p:cNvSpPr>
          <p:nvPr>
            <p:ph type="sldNum" sz="quarter" idx="12"/>
          </p:nvPr>
        </p:nvSpPr>
        <p:spPr/>
        <p:txBody>
          <a:bodyPr/>
          <a:lstStyle/>
          <a:p>
            <a:fld id="{6DF52895-AEDE-4880-B630-AB678BBD9E2D}" type="slidenum">
              <a:rPr lang="ar-SA" smtClean="0"/>
              <a:t>‹#›</a:t>
            </a:fld>
            <a:endParaRPr lang="ar-SA"/>
          </a:p>
        </p:txBody>
      </p:sp>
    </p:spTree>
    <p:extLst>
      <p:ext uri="{BB962C8B-B14F-4D97-AF65-F5344CB8AC3E}">
        <p14:creationId xmlns:p14="http://schemas.microsoft.com/office/powerpoint/2010/main" val="3693680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183FF357-A838-7B23-94F8-21ACCAD9151C}"/>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229185C7-BC6D-3A02-A824-70008F2A8051}"/>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F0601106-7F51-91B9-9B1C-50E2F687BD39}"/>
              </a:ext>
            </a:extLst>
          </p:cNvPr>
          <p:cNvSpPr>
            <a:spLocks noGrp="1"/>
          </p:cNvSpPr>
          <p:nvPr>
            <p:ph type="dt" sz="half" idx="10"/>
          </p:nvPr>
        </p:nvSpPr>
        <p:spPr/>
        <p:txBody>
          <a:bodyPr/>
          <a:lstStyle/>
          <a:p>
            <a:fld id="{8EE86478-C78F-43F4-993C-B28A7958F74C}" type="datetimeFigureOut">
              <a:rPr lang="ar-SA" smtClean="0"/>
              <a:t>09/11/46</a:t>
            </a:fld>
            <a:endParaRPr lang="ar-SA"/>
          </a:p>
        </p:txBody>
      </p:sp>
      <p:sp>
        <p:nvSpPr>
          <p:cNvPr id="5" name="عنصر نائب للتذييل 4">
            <a:extLst>
              <a:ext uri="{FF2B5EF4-FFF2-40B4-BE49-F238E27FC236}">
                <a16:creationId xmlns:a16="http://schemas.microsoft.com/office/drawing/2014/main" id="{AE3B9395-1F87-A5E1-8C7E-109F1B04710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95D3746F-2D09-F192-A38F-A3287570582C}"/>
              </a:ext>
            </a:extLst>
          </p:cNvPr>
          <p:cNvSpPr>
            <a:spLocks noGrp="1"/>
          </p:cNvSpPr>
          <p:nvPr>
            <p:ph type="sldNum" sz="quarter" idx="12"/>
          </p:nvPr>
        </p:nvSpPr>
        <p:spPr/>
        <p:txBody>
          <a:bodyPr/>
          <a:lstStyle/>
          <a:p>
            <a:fld id="{6DF52895-AEDE-4880-B630-AB678BBD9E2D}" type="slidenum">
              <a:rPr lang="ar-SA" smtClean="0"/>
              <a:t>‹#›</a:t>
            </a:fld>
            <a:endParaRPr lang="ar-SA"/>
          </a:p>
        </p:txBody>
      </p:sp>
    </p:spTree>
    <p:extLst>
      <p:ext uri="{BB962C8B-B14F-4D97-AF65-F5344CB8AC3E}">
        <p14:creationId xmlns:p14="http://schemas.microsoft.com/office/powerpoint/2010/main" val="2516473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ing slide 11 (24/09/19)">
    <p:spTree>
      <p:nvGrpSpPr>
        <p:cNvPr id="1" name=""/>
        <p:cNvGrpSpPr/>
        <p:nvPr/>
      </p:nvGrpSpPr>
      <p:grpSpPr>
        <a:xfrm>
          <a:off x="0" y="0"/>
          <a:ext cx="0" cy="0"/>
          <a:chOff x="0" y="0"/>
          <a:chExt cx="0" cy="0"/>
        </a:xfrm>
      </p:grpSpPr>
      <p:sp>
        <p:nvSpPr>
          <p:cNvPr id="3" name="Freeform 6"/>
          <p:cNvSpPr>
            <a:spLocks noGrp="1" noEditPoints="1"/>
          </p:cNvSpPr>
          <p:nvPr>
            <p:ph type="pic" sz="quarter" idx="10"/>
          </p:nvPr>
        </p:nvSpPr>
        <p:spPr bwMode="auto">
          <a:xfrm>
            <a:off x="0" y="1"/>
            <a:ext cx="9147932" cy="5158608"/>
          </a:xfrm>
          <a:custGeom>
            <a:avLst/>
            <a:gdLst>
              <a:gd name="T0" fmla="*/ 0 w 6057"/>
              <a:gd name="T1" fmla="*/ 0 h 3414"/>
              <a:gd name="T2" fmla="*/ 1460 w 6057"/>
              <a:gd name="T3" fmla="*/ 0 h 3414"/>
              <a:gd name="T4" fmla="*/ 349 w 6057"/>
              <a:gd name="T5" fmla="*/ 1111 h 3414"/>
              <a:gd name="T6" fmla="*/ 0 w 6057"/>
              <a:gd name="T7" fmla="*/ 761 h 3414"/>
              <a:gd name="T8" fmla="*/ 0 w 6057"/>
              <a:gd name="T9" fmla="*/ 0 h 3414"/>
              <a:gd name="T10" fmla="*/ 1539 w 6057"/>
              <a:gd name="T11" fmla="*/ 0 h 3414"/>
              <a:gd name="T12" fmla="*/ 3758 w 6057"/>
              <a:gd name="T13" fmla="*/ 0 h 3414"/>
              <a:gd name="T14" fmla="*/ 2649 w 6057"/>
              <a:gd name="T15" fmla="*/ 1111 h 3414"/>
              <a:gd name="T16" fmla="*/ 1539 w 6057"/>
              <a:gd name="T17" fmla="*/ 0 h 3414"/>
              <a:gd name="T18" fmla="*/ 3839 w 6057"/>
              <a:gd name="T19" fmla="*/ 0 h 3414"/>
              <a:gd name="T20" fmla="*/ 6057 w 6057"/>
              <a:gd name="T21" fmla="*/ 0 h 3414"/>
              <a:gd name="T22" fmla="*/ 4948 w 6057"/>
              <a:gd name="T23" fmla="*/ 1111 h 3414"/>
              <a:gd name="T24" fmla="*/ 3839 w 6057"/>
              <a:gd name="T25" fmla="*/ 0 h 3414"/>
              <a:gd name="T26" fmla="*/ 2608 w 6057"/>
              <a:gd name="T27" fmla="*/ 1151 h 3414"/>
              <a:gd name="T28" fmla="*/ 1499 w 6057"/>
              <a:gd name="T29" fmla="*/ 2263 h 3414"/>
              <a:gd name="T30" fmla="*/ 390 w 6057"/>
              <a:gd name="T31" fmla="*/ 1151 h 3414"/>
              <a:gd name="T32" fmla="*/ 1499 w 6057"/>
              <a:gd name="T33" fmla="*/ 40 h 3414"/>
              <a:gd name="T34" fmla="*/ 2608 w 6057"/>
              <a:gd name="T35" fmla="*/ 1151 h 3414"/>
              <a:gd name="T36" fmla="*/ 3758 w 6057"/>
              <a:gd name="T37" fmla="*/ 2303 h 3414"/>
              <a:gd name="T38" fmla="*/ 2649 w 6057"/>
              <a:gd name="T39" fmla="*/ 3414 h 3414"/>
              <a:gd name="T40" fmla="*/ 1539 w 6057"/>
              <a:gd name="T41" fmla="*/ 2303 h 3414"/>
              <a:gd name="T42" fmla="*/ 2649 w 6057"/>
              <a:gd name="T43" fmla="*/ 1192 h 3414"/>
              <a:gd name="T44" fmla="*/ 3758 w 6057"/>
              <a:gd name="T45" fmla="*/ 2303 h 3414"/>
              <a:gd name="T46" fmla="*/ 4908 w 6057"/>
              <a:gd name="T47" fmla="*/ 1151 h 3414"/>
              <a:gd name="T48" fmla="*/ 3798 w 6057"/>
              <a:gd name="T49" fmla="*/ 2263 h 3414"/>
              <a:gd name="T50" fmla="*/ 2689 w 6057"/>
              <a:gd name="T51" fmla="*/ 1151 h 3414"/>
              <a:gd name="T52" fmla="*/ 3798 w 6057"/>
              <a:gd name="T53" fmla="*/ 40 h 3414"/>
              <a:gd name="T54" fmla="*/ 4908 w 6057"/>
              <a:gd name="T55" fmla="*/ 1151 h 3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57" h="3414">
                <a:moveTo>
                  <a:pt x="0" y="0"/>
                </a:moveTo>
                <a:lnTo>
                  <a:pt x="1460" y="0"/>
                </a:lnTo>
                <a:lnTo>
                  <a:pt x="349" y="1111"/>
                </a:lnTo>
                <a:lnTo>
                  <a:pt x="0" y="761"/>
                </a:lnTo>
                <a:lnTo>
                  <a:pt x="0" y="0"/>
                </a:lnTo>
                <a:close/>
                <a:moveTo>
                  <a:pt x="1539" y="0"/>
                </a:moveTo>
                <a:lnTo>
                  <a:pt x="3758" y="0"/>
                </a:lnTo>
                <a:lnTo>
                  <a:pt x="2649" y="1111"/>
                </a:lnTo>
                <a:lnTo>
                  <a:pt x="1539" y="0"/>
                </a:lnTo>
                <a:close/>
                <a:moveTo>
                  <a:pt x="3839" y="0"/>
                </a:moveTo>
                <a:lnTo>
                  <a:pt x="6057" y="0"/>
                </a:lnTo>
                <a:lnTo>
                  <a:pt x="4948" y="1111"/>
                </a:lnTo>
                <a:lnTo>
                  <a:pt x="3839" y="0"/>
                </a:lnTo>
                <a:close/>
                <a:moveTo>
                  <a:pt x="2608" y="1151"/>
                </a:moveTo>
                <a:lnTo>
                  <a:pt x="1499" y="2263"/>
                </a:lnTo>
                <a:lnTo>
                  <a:pt x="390" y="1151"/>
                </a:lnTo>
                <a:lnTo>
                  <a:pt x="1499" y="40"/>
                </a:lnTo>
                <a:lnTo>
                  <a:pt x="2608" y="1151"/>
                </a:lnTo>
                <a:close/>
                <a:moveTo>
                  <a:pt x="3758" y="2303"/>
                </a:moveTo>
                <a:lnTo>
                  <a:pt x="2649" y="3414"/>
                </a:lnTo>
                <a:lnTo>
                  <a:pt x="1539" y="2303"/>
                </a:lnTo>
                <a:lnTo>
                  <a:pt x="2649" y="1192"/>
                </a:lnTo>
                <a:lnTo>
                  <a:pt x="3758" y="2303"/>
                </a:lnTo>
                <a:close/>
                <a:moveTo>
                  <a:pt x="4908" y="1151"/>
                </a:moveTo>
                <a:lnTo>
                  <a:pt x="3798" y="2263"/>
                </a:lnTo>
                <a:lnTo>
                  <a:pt x="2689" y="1151"/>
                </a:lnTo>
                <a:lnTo>
                  <a:pt x="3798" y="40"/>
                </a:lnTo>
                <a:lnTo>
                  <a:pt x="4908" y="1151"/>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255310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9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9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926600" y="1658100"/>
            <a:ext cx="6328400" cy="27368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8000"/>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3901267" y="4394900"/>
            <a:ext cx="43896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24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667271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841"/>
        <p:cNvGrpSpPr/>
        <p:nvPr/>
      </p:nvGrpSpPr>
      <p:grpSpPr>
        <a:xfrm>
          <a:off x="0" y="0"/>
          <a:ext cx="0" cy="0"/>
          <a:chOff x="0" y="0"/>
          <a:chExt cx="0" cy="0"/>
        </a:xfrm>
      </p:grpSpPr>
      <p:grpSp>
        <p:nvGrpSpPr>
          <p:cNvPr id="1842" name="Google Shape;1842;p46"/>
          <p:cNvGrpSpPr/>
          <p:nvPr/>
        </p:nvGrpSpPr>
        <p:grpSpPr>
          <a:xfrm>
            <a:off x="9465601" y="3911633"/>
            <a:ext cx="2726391" cy="2946368"/>
            <a:chOff x="1384075" y="241450"/>
            <a:chExt cx="4822625" cy="5215425"/>
          </a:xfrm>
        </p:grpSpPr>
        <p:sp>
          <p:nvSpPr>
            <p:cNvPr id="1843" name="Google Shape;1843;p46"/>
            <p:cNvSpPr/>
            <p:nvPr/>
          </p:nvSpPr>
          <p:spPr>
            <a:xfrm>
              <a:off x="5518700" y="2670675"/>
              <a:ext cx="688000" cy="798950"/>
            </a:xfrm>
            <a:custGeom>
              <a:avLst/>
              <a:gdLst/>
              <a:ahLst/>
              <a:cxnLst/>
              <a:rect l="l" t="t" r="r" b="b"/>
              <a:pathLst>
                <a:path w="27520" h="31958" extrusionOk="0">
                  <a:moveTo>
                    <a:pt x="27520" y="1"/>
                  </a:moveTo>
                  <a:lnTo>
                    <a:pt x="0" y="15979"/>
                  </a:lnTo>
                  <a:lnTo>
                    <a:pt x="27520" y="31957"/>
                  </a:lnTo>
                  <a:lnTo>
                    <a:pt x="2752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4" name="Google Shape;1844;p46"/>
            <p:cNvSpPr/>
            <p:nvPr/>
          </p:nvSpPr>
          <p:spPr>
            <a:xfrm>
              <a:off x="4827375" y="3070150"/>
              <a:ext cx="691350" cy="795575"/>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5" name="Google Shape;1845;p46"/>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6" name="Google Shape;1846;p46"/>
            <p:cNvSpPr/>
            <p:nvPr/>
          </p:nvSpPr>
          <p:spPr>
            <a:xfrm>
              <a:off x="4827375" y="1479000"/>
              <a:ext cx="691350" cy="795600"/>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7" name="Google Shape;1847;p46"/>
            <p:cNvSpPr/>
            <p:nvPr/>
          </p:nvSpPr>
          <p:spPr>
            <a:xfrm>
              <a:off x="4827375" y="1875125"/>
              <a:ext cx="691350" cy="1195050"/>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8" name="Google Shape;1848;p46"/>
            <p:cNvSpPr/>
            <p:nvPr/>
          </p:nvSpPr>
          <p:spPr>
            <a:xfrm>
              <a:off x="5518700" y="2274575"/>
              <a:ext cx="688000" cy="795600"/>
            </a:xfrm>
            <a:custGeom>
              <a:avLst/>
              <a:gdLst/>
              <a:ahLst/>
              <a:cxnLst/>
              <a:rect l="l" t="t" r="r" b="b"/>
              <a:pathLst>
                <a:path w="27520" h="31824" extrusionOk="0">
                  <a:moveTo>
                    <a:pt x="0" y="0"/>
                  </a:moveTo>
                  <a:lnTo>
                    <a:pt x="0" y="31823"/>
                  </a:lnTo>
                  <a:lnTo>
                    <a:pt x="27520" y="15978"/>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9" name="Google Shape;1849;p46"/>
            <p:cNvSpPr/>
            <p:nvPr/>
          </p:nvSpPr>
          <p:spPr>
            <a:xfrm>
              <a:off x="4827375" y="3865700"/>
              <a:ext cx="691350" cy="1195050"/>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0" name="Google Shape;1850;p46"/>
            <p:cNvSpPr/>
            <p:nvPr/>
          </p:nvSpPr>
          <p:spPr>
            <a:xfrm>
              <a:off x="4830700" y="4661275"/>
              <a:ext cx="688025" cy="795600"/>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1" name="Google Shape;1851;p46"/>
            <p:cNvSpPr/>
            <p:nvPr/>
          </p:nvSpPr>
          <p:spPr>
            <a:xfrm>
              <a:off x="5518700" y="3865700"/>
              <a:ext cx="688000" cy="795600"/>
            </a:xfrm>
            <a:custGeom>
              <a:avLst/>
              <a:gdLst/>
              <a:ahLst/>
              <a:cxnLst/>
              <a:rect l="l" t="t" r="r" b="b"/>
              <a:pathLst>
                <a:path w="27520" h="31824" extrusionOk="0">
                  <a:moveTo>
                    <a:pt x="0" y="1"/>
                  </a:moveTo>
                  <a:lnTo>
                    <a:pt x="0" y="31824"/>
                  </a:lnTo>
                  <a:lnTo>
                    <a:pt x="27520"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46"/>
            <p:cNvSpPr/>
            <p:nvPr/>
          </p:nvSpPr>
          <p:spPr>
            <a:xfrm>
              <a:off x="5518700" y="2670675"/>
              <a:ext cx="688000" cy="798950"/>
            </a:xfrm>
            <a:custGeom>
              <a:avLst/>
              <a:gdLst/>
              <a:ahLst/>
              <a:cxnLst/>
              <a:rect l="l" t="t" r="r" b="b"/>
              <a:pathLst>
                <a:path w="27520" h="31958" extrusionOk="0">
                  <a:moveTo>
                    <a:pt x="27520" y="1"/>
                  </a:moveTo>
                  <a:lnTo>
                    <a:pt x="0" y="15979"/>
                  </a:lnTo>
                  <a:lnTo>
                    <a:pt x="27520" y="31957"/>
                  </a:lnTo>
                  <a:lnTo>
                    <a:pt x="2752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3" name="Google Shape;1853;p46"/>
            <p:cNvSpPr/>
            <p:nvPr/>
          </p:nvSpPr>
          <p:spPr>
            <a:xfrm>
              <a:off x="4827375" y="3469600"/>
              <a:ext cx="691350" cy="795575"/>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4" name="Google Shape;1854;p46"/>
            <p:cNvSpPr/>
            <p:nvPr/>
          </p:nvSpPr>
          <p:spPr>
            <a:xfrm>
              <a:off x="4827375" y="3070150"/>
              <a:ext cx="691350" cy="795575"/>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5" name="Google Shape;1855;p46"/>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6" name="Google Shape;1856;p46"/>
            <p:cNvSpPr/>
            <p:nvPr/>
          </p:nvSpPr>
          <p:spPr>
            <a:xfrm>
              <a:off x="4139375" y="2670675"/>
              <a:ext cx="688025" cy="798950"/>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46"/>
            <p:cNvSpPr/>
            <p:nvPr/>
          </p:nvSpPr>
          <p:spPr>
            <a:xfrm>
              <a:off x="4139375" y="3070150"/>
              <a:ext cx="688025" cy="795575"/>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8" name="Google Shape;1858;p46"/>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9" name="Google Shape;1859;p46"/>
            <p:cNvSpPr/>
            <p:nvPr/>
          </p:nvSpPr>
          <p:spPr>
            <a:xfrm>
              <a:off x="3451375" y="3070150"/>
              <a:ext cx="688025" cy="795575"/>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46"/>
            <p:cNvSpPr/>
            <p:nvPr/>
          </p:nvSpPr>
          <p:spPr>
            <a:xfrm>
              <a:off x="3451375" y="2670675"/>
              <a:ext cx="688025" cy="798950"/>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1" name="Google Shape;1861;p46"/>
            <p:cNvSpPr/>
            <p:nvPr/>
          </p:nvSpPr>
          <p:spPr>
            <a:xfrm>
              <a:off x="3451375" y="1479000"/>
              <a:ext cx="688025" cy="795600"/>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2" name="Google Shape;1862;p46"/>
            <p:cNvSpPr/>
            <p:nvPr/>
          </p:nvSpPr>
          <p:spPr>
            <a:xfrm>
              <a:off x="3448050" y="1878450"/>
              <a:ext cx="694675" cy="1191725"/>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3" name="Google Shape;1863;p46"/>
            <p:cNvSpPr/>
            <p:nvPr/>
          </p:nvSpPr>
          <p:spPr>
            <a:xfrm>
              <a:off x="4139375" y="1878450"/>
              <a:ext cx="688025" cy="1191725"/>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4" name="Google Shape;1864;p46"/>
            <p:cNvSpPr/>
            <p:nvPr/>
          </p:nvSpPr>
          <p:spPr>
            <a:xfrm>
              <a:off x="4382875" y="241450"/>
              <a:ext cx="201000" cy="22935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5" name="Google Shape;1865;p46"/>
            <p:cNvSpPr/>
            <p:nvPr/>
          </p:nvSpPr>
          <p:spPr>
            <a:xfrm>
              <a:off x="4139375" y="682600"/>
              <a:ext cx="688025" cy="796425"/>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6" name="Google Shape;1866;p46"/>
            <p:cNvSpPr/>
            <p:nvPr/>
          </p:nvSpPr>
          <p:spPr>
            <a:xfrm>
              <a:off x="3451375" y="4661275"/>
              <a:ext cx="1376025" cy="795600"/>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7" name="Google Shape;1867;p46"/>
            <p:cNvSpPr/>
            <p:nvPr/>
          </p:nvSpPr>
          <p:spPr>
            <a:xfrm>
              <a:off x="4139375" y="3865700"/>
              <a:ext cx="688025" cy="1195050"/>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8" name="Google Shape;1868;p46"/>
            <p:cNvSpPr/>
            <p:nvPr/>
          </p:nvSpPr>
          <p:spPr>
            <a:xfrm>
              <a:off x="4139375" y="3469600"/>
              <a:ext cx="688025" cy="795575"/>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9" name="Google Shape;1869;p46"/>
            <p:cNvSpPr/>
            <p:nvPr/>
          </p:nvSpPr>
          <p:spPr>
            <a:xfrm>
              <a:off x="4827375" y="3469600"/>
              <a:ext cx="691350" cy="795575"/>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0" name="Google Shape;1870;p46"/>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1" name="Google Shape;1871;p46"/>
            <p:cNvSpPr/>
            <p:nvPr/>
          </p:nvSpPr>
          <p:spPr>
            <a:xfrm>
              <a:off x="3451375" y="3469600"/>
              <a:ext cx="688025" cy="795575"/>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2" name="Google Shape;1872;p46"/>
            <p:cNvSpPr/>
            <p:nvPr/>
          </p:nvSpPr>
          <p:spPr>
            <a:xfrm>
              <a:off x="3451375" y="2670675"/>
              <a:ext cx="1376025" cy="1195050"/>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3" name="Google Shape;1873;p46"/>
            <p:cNvSpPr/>
            <p:nvPr/>
          </p:nvSpPr>
          <p:spPr>
            <a:xfrm>
              <a:off x="2760050" y="2670675"/>
              <a:ext cx="691350" cy="798950"/>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4" name="Google Shape;1874;p46"/>
            <p:cNvSpPr/>
            <p:nvPr/>
          </p:nvSpPr>
          <p:spPr>
            <a:xfrm>
              <a:off x="2760050" y="3070150"/>
              <a:ext cx="691350" cy="795575"/>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5" name="Google Shape;1875;p46"/>
            <p:cNvSpPr/>
            <p:nvPr/>
          </p:nvSpPr>
          <p:spPr>
            <a:xfrm>
              <a:off x="3451375" y="2670675"/>
              <a:ext cx="688025" cy="798950"/>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6" name="Google Shape;1876;p46"/>
            <p:cNvSpPr/>
            <p:nvPr/>
          </p:nvSpPr>
          <p:spPr>
            <a:xfrm>
              <a:off x="2072075" y="1479000"/>
              <a:ext cx="688000" cy="795600"/>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7" name="Google Shape;1877;p46"/>
            <p:cNvSpPr/>
            <p:nvPr/>
          </p:nvSpPr>
          <p:spPr>
            <a:xfrm>
              <a:off x="1967825" y="2486400"/>
              <a:ext cx="322750" cy="371950"/>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8" name="Google Shape;1878;p46"/>
            <p:cNvSpPr/>
            <p:nvPr/>
          </p:nvSpPr>
          <p:spPr>
            <a:xfrm>
              <a:off x="2065400" y="1412275"/>
              <a:ext cx="218500" cy="254375"/>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9" name="Google Shape;1879;p46"/>
            <p:cNvSpPr/>
            <p:nvPr/>
          </p:nvSpPr>
          <p:spPr>
            <a:xfrm>
              <a:off x="2760050" y="1878450"/>
              <a:ext cx="691350" cy="1191725"/>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0" name="Google Shape;1880;p46"/>
            <p:cNvSpPr/>
            <p:nvPr/>
          </p:nvSpPr>
          <p:spPr>
            <a:xfrm>
              <a:off x="2760050" y="1479000"/>
              <a:ext cx="691350" cy="795600"/>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1" name="Google Shape;1881;p46"/>
            <p:cNvSpPr/>
            <p:nvPr/>
          </p:nvSpPr>
          <p:spPr>
            <a:xfrm>
              <a:off x="2072075" y="3865700"/>
              <a:ext cx="688000" cy="795600"/>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2" name="Google Shape;1882;p46"/>
            <p:cNvSpPr/>
            <p:nvPr/>
          </p:nvSpPr>
          <p:spPr>
            <a:xfrm>
              <a:off x="1384075" y="4661275"/>
              <a:ext cx="688025" cy="795600"/>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3" name="Google Shape;1883;p46"/>
            <p:cNvSpPr/>
            <p:nvPr/>
          </p:nvSpPr>
          <p:spPr>
            <a:xfrm>
              <a:off x="2760050" y="3865700"/>
              <a:ext cx="691350" cy="1591175"/>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4" name="Google Shape;1884;p46"/>
            <p:cNvSpPr/>
            <p:nvPr/>
          </p:nvSpPr>
          <p:spPr>
            <a:xfrm>
              <a:off x="2760050" y="3469600"/>
              <a:ext cx="691350" cy="795575"/>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5" name="Google Shape;1885;p46"/>
            <p:cNvSpPr/>
            <p:nvPr/>
          </p:nvSpPr>
          <p:spPr>
            <a:xfrm>
              <a:off x="3448050" y="3469600"/>
              <a:ext cx="691350" cy="159115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6" name="Google Shape;1886;p46"/>
            <p:cNvSpPr/>
            <p:nvPr/>
          </p:nvSpPr>
          <p:spPr>
            <a:xfrm>
              <a:off x="2760050" y="2670675"/>
              <a:ext cx="1379350" cy="1195050"/>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87" name="Google Shape;1887;p46"/>
          <p:cNvGrpSpPr/>
          <p:nvPr/>
        </p:nvGrpSpPr>
        <p:grpSpPr>
          <a:xfrm>
            <a:off x="-101599" y="-101599"/>
            <a:ext cx="3048137" cy="3860716"/>
            <a:chOff x="-26858" y="-227337"/>
            <a:chExt cx="2186403" cy="2757917"/>
          </a:xfrm>
        </p:grpSpPr>
        <p:sp>
          <p:nvSpPr>
            <p:cNvPr id="1888" name="Google Shape;1888;p46"/>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4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0" name="Google Shape;1890;p46"/>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1" name="Google Shape;1891;p46"/>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2" name="Google Shape;1892;p46"/>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3" name="Google Shape;1893;p46"/>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4" name="Google Shape;1894;p46"/>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5" name="Google Shape;1895;p46"/>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6" name="Google Shape;1896;p4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7" name="Google Shape;1897;p46"/>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8" name="Google Shape;1898;p46"/>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9" name="Google Shape;1899;p4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0" name="Google Shape;1900;p46"/>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1" name="Google Shape;1901;p46"/>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2" name="Google Shape;1902;p46"/>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46"/>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4" name="Google Shape;1904;p46"/>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5" name="Google Shape;1905;p46"/>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46"/>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7" name="Google Shape;1907;p46"/>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8" name="Google Shape;1908;p46"/>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9" name="Google Shape;1909;p46"/>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0" name="Google Shape;1910;p46"/>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4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46"/>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46"/>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46"/>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46"/>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46"/>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7" name="Google Shape;1917;p46"/>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46"/>
            <p:cNvSpPr/>
            <p:nvPr/>
          </p:nvSpPr>
          <p:spPr>
            <a:xfrm rot="10800000">
              <a:off x="1680188" y="1146763"/>
              <a:ext cx="170670" cy="196687"/>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46"/>
            <p:cNvSpPr/>
            <p:nvPr/>
          </p:nvSpPr>
          <p:spPr>
            <a:xfrm rot="10800000">
              <a:off x="1683717" y="1776934"/>
              <a:ext cx="115543" cy="134514"/>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46"/>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46"/>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46"/>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46"/>
            <p:cNvSpPr/>
            <p:nvPr/>
          </p:nvSpPr>
          <p:spPr>
            <a:xfrm rot="10800000">
              <a:off x="1795717" y="-227337"/>
              <a:ext cx="363828" cy="420713"/>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46"/>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46"/>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46"/>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46"/>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89640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28"/>
        <p:cNvGrpSpPr/>
        <p:nvPr/>
      </p:nvGrpSpPr>
      <p:grpSpPr>
        <a:xfrm>
          <a:off x="0" y="0"/>
          <a:ext cx="0" cy="0"/>
          <a:chOff x="0" y="0"/>
          <a:chExt cx="0" cy="0"/>
        </a:xfrm>
      </p:grpSpPr>
      <p:grpSp>
        <p:nvGrpSpPr>
          <p:cNvPr id="1929" name="Google Shape;1929;p47"/>
          <p:cNvGrpSpPr/>
          <p:nvPr/>
        </p:nvGrpSpPr>
        <p:grpSpPr>
          <a:xfrm rot="5400000" flipH="1">
            <a:off x="10151761" y="4815774"/>
            <a:ext cx="1170468" cy="2945455"/>
            <a:chOff x="-26858" y="-227337"/>
            <a:chExt cx="1093215" cy="2757917"/>
          </a:xfrm>
        </p:grpSpPr>
        <p:sp>
          <p:nvSpPr>
            <p:cNvPr id="1930" name="Google Shape;1930;p47"/>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47"/>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2" name="Google Shape;1932;p47"/>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3" name="Google Shape;1933;p47"/>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4" name="Google Shape;1934;p47"/>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47"/>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47"/>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47"/>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47"/>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47"/>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0" name="Google Shape;1940;p47"/>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47"/>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2" name="Google Shape;1942;p47"/>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3" name="Google Shape;1943;p47"/>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47"/>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47"/>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6" name="Google Shape;1946;p47"/>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7" name="Google Shape;1947;p47"/>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47"/>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9" name="Google Shape;1949;p47"/>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0" name="Google Shape;1950;p47"/>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47"/>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83954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المقدمة">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780A09A-6490-4EB0-BE6B-D3CD9BA000B4}"/>
              </a:ext>
            </a:extLst>
          </p:cNvPr>
          <p:cNvSpPr/>
          <p:nvPr userDrawn="1"/>
        </p:nvSpPr>
        <p:spPr>
          <a:xfrm>
            <a:off x="-2" y="0"/>
            <a:ext cx="7372351" cy="4068535"/>
          </a:xfrm>
          <a:prstGeom prst="rect">
            <a:avLst/>
          </a:prstGeom>
          <a:solidFill>
            <a:srgbClr val="0DA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a-ET" b="0" cap="none" spc="0">
              <a:ln w="0"/>
              <a:solidFill>
                <a:schemeClr val="accent1"/>
              </a:solidFill>
              <a:effectLst>
                <a:outerShdw blurRad="38100" dist="25400" dir="5400000" algn="ctr" rotWithShape="0">
                  <a:srgbClr val="6E747A">
                    <a:alpha val="43000"/>
                  </a:srgbClr>
                </a:outerShdw>
              </a:effectLst>
            </a:endParaRPr>
          </a:p>
        </p:txBody>
      </p:sp>
      <p:sp>
        <p:nvSpPr>
          <p:cNvPr id="32" name="Freeform: Shape 31">
            <a:extLst>
              <a:ext uri="{FF2B5EF4-FFF2-40B4-BE49-F238E27FC236}">
                <a16:creationId xmlns:a16="http://schemas.microsoft.com/office/drawing/2014/main" id="{CA96A128-3D9E-4BEC-A446-FE04A0C1CC88}"/>
              </a:ext>
            </a:extLst>
          </p:cNvPr>
          <p:cNvSpPr/>
          <p:nvPr userDrawn="1"/>
        </p:nvSpPr>
        <p:spPr>
          <a:xfrm flipH="1">
            <a:off x="-2" y="0"/>
            <a:ext cx="12192000" cy="6858000"/>
          </a:xfrm>
          <a:custGeom>
            <a:avLst/>
            <a:gdLst>
              <a:gd name="connsiteX0" fmla="*/ 7913096 w 12192000"/>
              <a:gd name="connsiteY0" fmla="*/ 0 h 6858000"/>
              <a:gd name="connsiteX1" fmla="*/ 0 w 12192000"/>
              <a:gd name="connsiteY1" fmla="*/ 0 h 6858000"/>
              <a:gd name="connsiteX2" fmla="*/ 0 w 12192000"/>
              <a:gd name="connsiteY2" fmla="*/ 6858000 h 6858000"/>
              <a:gd name="connsiteX3" fmla="*/ 9272748 w 12192000"/>
              <a:gd name="connsiteY3" fmla="*/ 6858000 h 6858000"/>
              <a:gd name="connsiteX4" fmla="*/ 12192000 w 12192000"/>
              <a:gd name="connsiteY4" fmla="*/ 4076700 h 6858000"/>
              <a:gd name="connsiteX5" fmla="*/ 7913096 w 12192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7913096" y="0"/>
                </a:moveTo>
                <a:lnTo>
                  <a:pt x="0" y="0"/>
                </a:lnTo>
                <a:lnTo>
                  <a:pt x="0" y="6858000"/>
                </a:lnTo>
                <a:lnTo>
                  <a:pt x="9272748" y="6858000"/>
                </a:lnTo>
                <a:lnTo>
                  <a:pt x="12192000" y="4076700"/>
                </a:lnTo>
                <a:lnTo>
                  <a:pt x="7913096" y="0"/>
                </a:lnTo>
                <a:close/>
              </a:path>
            </a:pathLst>
          </a:custGeom>
          <a:gradFill>
            <a:gsLst>
              <a:gs pos="4000">
                <a:srgbClr val="3D7EB9"/>
              </a:gs>
              <a:gs pos="53000">
                <a:srgbClr val="15445A"/>
              </a:gs>
              <a:gs pos="90000">
                <a:srgbClr val="0DA9A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a-ET"/>
          </a:p>
        </p:txBody>
      </p:sp>
      <p:sp>
        <p:nvSpPr>
          <p:cNvPr id="28" name="Freeform: Shape 27">
            <a:extLst>
              <a:ext uri="{FF2B5EF4-FFF2-40B4-BE49-F238E27FC236}">
                <a16:creationId xmlns:a16="http://schemas.microsoft.com/office/drawing/2014/main" id="{539D0187-8648-4669-B7F4-D594835693AA}"/>
              </a:ext>
            </a:extLst>
          </p:cNvPr>
          <p:cNvSpPr/>
          <p:nvPr userDrawn="1"/>
        </p:nvSpPr>
        <p:spPr>
          <a:xfrm>
            <a:off x="6489194" y="0"/>
            <a:ext cx="5702932" cy="6858000"/>
          </a:xfrm>
          <a:custGeom>
            <a:avLst/>
            <a:gdLst>
              <a:gd name="connsiteX0" fmla="*/ 4278904 w 8705850"/>
              <a:gd name="connsiteY0" fmla="*/ 0 h 6858000"/>
              <a:gd name="connsiteX1" fmla="*/ 8705850 w 8705850"/>
              <a:gd name="connsiteY1" fmla="*/ 0 h 6858000"/>
              <a:gd name="connsiteX2" fmla="*/ 8705850 w 8705850"/>
              <a:gd name="connsiteY2" fmla="*/ 6858000 h 6858000"/>
              <a:gd name="connsiteX3" fmla="*/ 2919253 w 8705850"/>
              <a:gd name="connsiteY3" fmla="*/ 6858000 h 6858000"/>
              <a:gd name="connsiteX4" fmla="*/ 0 w 8705850"/>
              <a:gd name="connsiteY4" fmla="*/ 4076700 h 6858000"/>
              <a:gd name="connsiteX5" fmla="*/ 4278904 w 870585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05850" h="6858000">
                <a:moveTo>
                  <a:pt x="4278904" y="0"/>
                </a:moveTo>
                <a:lnTo>
                  <a:pt x="8705850" y="0"/>
                </a:lnTo>
                <a:lnTo>
                  <a:pt x="8705850" y="6858000"/>
                </a:lnTo>
                <a:lnTo>
                  <a:pt x="2919253" y="6858000"/>
                </a:lnTo>
                <a:lnTo>
                  <a:pt x="0" y="4076700"/>
                </a:lnTo>
                <a:lnTo>
                  <a:pt x="4278904" y="0"/>
                </a:lnTo>
                <a:close/>
              </a:path>
            </a:pathLst>
          </a:custGeom>
          <a:gradFill>
            <a:gsLst>
              <a:gs pos="4000">
                <a:srgbClr val="3D7EB9"/>
              </a:gs>
              <a:gs pos="100000">
                <a:srgbClr val="0DA9A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a-ET"/>
          </a:p>
        </p:txBody>
      </p:sp>
      <p:sp>
        <p:nvSpPr>
          <p:cNvPr id="14" name="Right Triangle 13">
            <a:extLst>
              <a:ext uri="{FF2B5EF4-FFF2-40B4-BE49-F238E27FC236}">
                <a16:creationId xmlns:a16="http://schemas.microsoft.com/office/drawing/2014/main" id="{7D506406-B590-44C2-A76C-587CFB6ED8B0}"/>
              </a:ext>
            </a:extLst>
          </p:cNvPr>
          <p:cNvSpPr/>
          <p:nvPr userDrawn="1"/>
        </p:nvSpPr>
        <p:spPr>
          <a:xfrm rot="10800000">
            <a:off x="6484840" y="0"/>
            <a:ext cx="5711641" cy="3550024"/>
          </a:xfrm>
          <a:prstGeom prst="rtTriangle">
            <a:avLst/>
          </a:prstGeom>
          <a:solidFill>
            <a:srgbClr val="C1B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a-ET"/>
          </a:p>
        </p:txBody>
      </p:sp>
    </p:spTree>
    <p:extLst>
      <p:ext uri="{BB962C8B-B14F-4D97-AF65-F5344CB8AC3E}">
        <p14:creationId xmlns:p14="http://schemas.microsoft.com/office/powerpoint/2010/main" val="14959797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7" name="مجموعة 6">
            <a:extLst>
              <a:ext uri="{FF2B5EF4-FFF2-40B4-BE49-F238E27FC236}">
                <a16:creationId xmlns:a16="http://schemas.microsoft.com/office/drawing/2014/main" id="{8FD94C62-A97B-ACC8-6AD2-BFF51C46659E}"/>
              </a:ext>
            </a:extLst>
          </p:cNvPr>
          <p:cNvGrpSpPr/>
          <p:nvPr userDrawn="1"/>
        </p:nvGrpSpPr>
        <p:grpSpPr>
          <a:xfrm>
            <a:off x="-8834" y="0"/>
            <a:ext cx="12205315" cy="7026442"/>
            <a:chOff x="-8834" y="0"/>
            <a:chExt cx="12205315" cy="6897633"/>
          </a:xfrm>
        </p:grpSpPr>
        <p:sp>
          <p:nvSpPr>
            <p:cNvPr id="6" name="Right Triangle 13">
              <a:extLst>
                <a:ext uri="{FF2B5EF4-FFF2-40B4-BE49-F238E27FC236}">
                  <a16:creationId xmlns:a16="http://schemas.microsoft.com/office/drawing/2014/main" id="{1AA9752D-D37E-D9D9-A9CD-75A18BA874E7}"/>
                </a:ext>
              </a:extLst>
            </p:cNvPr>
            <p:cNvSpPr/>
            <p:nvPr userDrawn="1"/>
          </p:nvSpPr>
          <p:spPr>
            <a:xfrm>
              <a:off x="-8834" y="3347609"/>
              <a:ext cx="5711641" cy="3550024"/>
            </a:xfrm>
            <a:prstGeom prst="rtTriangle">
              <a:avLst/>
            </a:prstGeom>
            <a:solidFill>
              <a:srgbClr val="C1B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a-ET"/>
            </a:p>
          </p:txBody>
        </p:sp>
        <p:sp>
          <p:nvSpPr>
            <p:cNvPr id="2" name="Rectangle 14">
              <a:extLst>
                <a:ext uri="{FF2B5EF4-FFF2-40B4-BE49-F238E27FC236}">
                  <a16:creationId xmlns:a16="http://schemas.microsoft.com/office/drawing/2014/main" id="{203C11BA-F508-22A3-06EA-0A8FD228151E}"/>
                </a:ext>
              </a:extLst>
            </p:cNvPr>
            <p:cNvSpPr/>
            <p:nvPr userDrawn="1"/>
          </p:nvSpPr>
          <p:spPr>
            <a:xfrm>
              <a:off x="-2" y="0"/>
              <a:ext cx="7372351" cy="4068535"/>
            </a:xfrm>
            <a:prstGeom prst="rect">
              <a:avLst/>
            </a:prstGeom>
            <a:solidFill>
              <a:srgbClr val="0DA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a-ET" b="0" cap="none" spc="0">
                <a:ln w="0"/>
                <a:solidFill>
                  <a:schemeClr val="accent1"/>
                </a:solidFill>
                <a:effectLst>
                  <a:outerShdw blurRad="38100" dist="25400" dir="5400000" algn="ctr" rotWithShape="0">
                    <a:srgbClr val="6E747A">
                      <a:alpha val="43000"/>
                    </a:srgbClr>
                  </a:outerShdw>
                </a:effectLst>
              </a:endParaRPr>
            </a:p>
          </p:txBody>
        </p:sp>
        <p:sp>
          <p:nvSpPr>
            <p:cNvPr id="3" name="Freeform: Shape 31">
              <a:extLst>
                <a:ext uri="{FF2B5EF4-FFF2-40B4-BE49-F238E27FC236}">
                  <a16:creationId xmlns:a16="http://schemas.microsoft.com/office/drawing/2014/main" id="{70E55000-3904-F620-3579-1CD971BBBD04}"/>
                </a:ext>
              </a:extLst>
            </p:cNvPr>
            <p:cNvSpPr/>
            <p:nvPr userDrawn="1"/>
          </p:nvSpPr>
          <p:spPr>
            <a:xfrm flipH="1">
              <a:off x="-2" y="0"/>
              <a:ext cx="12192000" cy="6858000"/>
            </a:xfrm>
            <a:custGeom>
              <a:avLst/>
              <a:gdLst>
                <a:gd name="connsiteX0" fmla="*/ 7913096 w 12192000"/>
                <a:gd name="connsiteY0" fmla="*/ 0 h 6858000"/>
                <a:gd name="connsiteX1" fmla="*/ 0 w 12192000"/>
                <a:gd name="connsiteY1" fmla="*/ 0 h 6858000"/>
                <a:gd name="connsiteX2" fmla="*/ 0 w 12192000"/>
                <a:gd name="connsiteY2" fmla="*/ 6858000 h 6858000"/>
                <a:gd name="connsiteX3" fmla="*/ 9272748 w 12192000"/>
                <a:gd name="connsiteY3" fmla="*/ 6858000 h 6858000"/>
                <a:gd name="connsiteX4" fmla="*/ 12192000 w 12192000"/>
                <a:gd name="connsiteY4" fmla="*/ 4076700 h 6858000"/>
                <a:gd name="connsiteX5" fmla="*/ 7913096 w 12192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7913096" y="0"/>
                  </a:moveTo>
                  <a:lnTo>
                    <a:pt x="0" y="0"/>
                  </a:lnTo>
                  <a:lnTo>
                    <a:pt x="0" y="6858000"/>
                  </a:lnTo>
                  <a:lnTo>
                    <a:pt x="9272748" y="6858000"/>
                  </a:lnTo>
                  <a:lnTo>
                    <a:pt x="12192000" y="4076700"/>
                  </a:lnTo>
                  <a:lnTo>
                    <a:pt x="7913096" y="0"/>
                  </a:lnTo>
                  <a:close/>
                </a:path>
              </a:pathLst>
            </a:custGeom>
            <a:gradFill>
              <a:gsLst>
                <a:gs pos="4000">
                  <a:srgbClr val="3D7EB9"/>
                </a:gs>
                <a:gs pos="53000">
                  <a:srgbClr val="15445A"/>
                </a:gs>
                <a:gs pos="90000">
                  <a:srgbClr val="0DA9A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a-ET"/>
            </a:p>
          </p:txBody>
        </p:sp>
        <p:sp>
          <p:nvSpPr>
            <p:cNvPr id="4" name="Freeform: Shape 27">
              <a:extLst>
                <a:ext uri="{FF2B5EF4-FFF2-40B4-BE49-F238E27FC236}">
                  <a16:creationId xmlns:a16="http://schemas.microsoft.com/office/drawing/2014/main" id="{43F2A1B5-D9EB-12A8-FB1A-43199D5EBC5C}"/>
                </a:ext>
              </a:extLst>
            </p:cNvPr>
            <p:cNvSpPr/>
            <p:nvPr userDrawn="1"/>
          </p:nvSpPr>
          <p:spPr>
            <a:xfrm>
              <a:off x="6489194" y="0"/>
              <a:ext cx="5702932" cy="6858000"/>
            </a:xfrm>
            <a:custGeom>
              <a:avLst/>
              <a:gdLst>
                <a:gd name="connsiteX0" fmla="*/ 4278904 w 8705850"/>
                <a:gd name="connsiteY0" fmla="*/ 0 h 6858000"/>
                <a:gd name="connsiteX1" fmla="*/ 8705850 w 8705850"/>
                <a:gd name="connsiteY1" fmla="*/ 0 h 6858000"/>
                <a:gd name="connsiteX2" fmla="*/ 8705850 w 8705850"/>
                <a:gd name="connsiteY2" fmla="*/ 6858000 h 6858000"/>
                <a:gd name="connsiteX3" fmla="*/ 2919253 w 8705850"/>
                <a:gd name="connsiteY3" fmla="*/ 6858000 h 6858000"/>
                <a:gd name="connsiteX4" fmla="*/ 0 w 8705850"/>
                <a:gd name="connsiteY4" fmla="*/ 4076700 h 6858000"/>
                <a:gd name="connsiteX5" fmla="*/ 4278904 w 870585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05850" h="6858000">
                  <a:moveTo>
                    <a:pt x="4278904" y="0"/>
                  </a:moveTo>
                  <a:lnTo>
                    <a:pt x="8705850" y="0"/>
                  </a:lnTo>
                  <a:lnTo>
                    <a:pt x="8705850" y="6858000"/>
                  </a:lnTo>
                  <a:lnTo>
                    <a:pt x="2919253" y="6858000"/>
                  </a:lnTo>
                  <a:lnTo>
                    <a:pt x="0" y="4076700"/>
                  </a:lnTo>
                  <a:lnTo>
                    <a:pt x="4278904" y="0"/>
                  </a:lnTo>
                  <a:close/>
                </a:path>
              </a:pathLst>
            </a:custGeom>
            <a:gradFill>
              <a:gsLst>
                <a:gs pos="4000">
                  <a:srgbClr val="3D7EB9"/>
                </a:gs>
                <a:gs pos="100000">
                  <a:srgbClr val="0DA9A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a-ET"/>
            </a:p>
          </p:txBody>
        </p:sp>
        <p:sp>
          <p:nvSpPr>
            <p:cNvPr id="5" name="Right Triangle 13">
              <a:extLst>
                <a:ext uri="{FF2B5EF4-FFF2-40B4-BE49-F238E27FC236}">
                  <a16:creationId xmlns:a16="http://schemas.microsoft.com/office/drawing/2014/main" id="{9B05C8C2-263A-DC75-A51D-A03D5DF44693}"/>
                </a:ext>
              </a:extLst>
            </p:cNvPr>
            <p:cNvSpPr/>
            <p:nvPr userDrawn="1"/>
          </p:nvSpPr>
          <p:spPr>
            <a:xfrm rot="10800000">
              <a:off x="6484840" y="0"/>
              <a:ext cx="5711641" cy="3550024"/>
            </a:xfrm>
            <a:prstGeom prst="rtTriangle">
              <a:avLst/>
            </a:prstGeom>
            <a:solidFill>
              <a:srgbClr val="C1B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a-ET"/>
            </a:p>
          </p:txBody>
        </p:sp>
        <p:sp>
          <p:nvSpPr>
            <p:cNvPr id="12" name="Rectangle 11">
              <a:extLst>
                <a:ext uri="{FF2B5EF4-FFF2-40B4-BE49-F238E27FC236}">
                  <a16:creationId xmlns:a16="http://schemas.microsoft.com/office/drawing/2014/main" id="{1EA518B6-4A8D-4D34-9F9C-2E5DF2306BB1}"/>
                </a:ext>
              </a:extLst>
            </p:cNvPr>
            <p:cNvSpPr/>
            <p:nvPr userDrawn="1"/>
          </p:nvSpPr>
          <p:spPr>
            <a:xfrm>
              <a:off x="0" y="352926"/>
              <a:ext cx="12192000" cy="6144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a-ET" dirty="0"/>
            </a:p>
          </p:txBody>
        </p:sp>
      </p:grpSp>
    </p:spTree>
    <p:extLst>
      <p:ext uri="{BB962C8B-B14F-4D97-AF65-F5344CB8AC3E}">
        <p14:creationId xmlns:p14="http://schemas.microsoft.com/office/powerpoint/2010/main" val="39810280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A1174A1-5C20-A5BC-89E1-66B489C7D5F1}"/>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0025FFC6-AE97-A9D1-FEAA-AA860E6DE404}"/>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D17AD7D-ED3F-BA95-F8C2-6D16C1127E85}"/>
              </a:ext>
            </a:extLst>
          </p:cNvPr>
          <p:cNvSpPr>
            <a:spLocks noGrp="1"/>
          </p:cNvSpPr>
          <p:nvPr>
            <p:ph type="dt" sz="half" idx="10"/>
          </p:nvPr>
        </p:nvSpPr>
        <p:spPr/>
        <p:txBody>
          <a:bodyPr/>
          <a:lstStyle/>
          <a:p>
            <a:fld id="{8EE86478-C78F-43F4-993C-B28A7958F74C}" type="datetimeFigureOut">
              <a:rPr lang="ar-SA" smtClean="0"/>
              <a:t>09/11/46</a:t>
            </a:fld>
            <a:endParaRPr lang="ar-SA"/>
          </a:p>
        </p:txBody>
      </p:sp>
      <p:sp>
        <p:nvSpPr>
          <p:cNvPr id="5" name="عنصر نائب للتذييل 4">
            <a:extLst>
              <a:ext uri="{FF2B5EF4-FFF2-40B4-BE49-F238E27FC236}">
                <a16:creationId xmlns:a16="http://schemas.microsoft.com/office/drawing/2014/main" id="{C61F994A-D4C1-5FCD-53C1-BAB17F21B23F}"/>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A0ECF372-B470-4292-714B-EEAAFDF1CFE6}"/>
              </a:ext>
            </a:extLst>
          </p:cNvPr>
          <p:cNvSpPr>
            <a:spLocks noGrp="1"/>
          </p:cNvSpPr>
          <p:nvPr>
            <p:ph type="sldNum" sz="quarter" idx="12"/>
          </p:nvPr>
        </p:nvSpPr>
        <p:spPr/>
        <p:txBody>
          <a:bodyPr/>
          <a:lstStyle/>
          <a:p>
            <a:fld id="{6DF52895-AEDE-4880-B630-AB678BBD9E2D}" type="slidenum">
              <a:rPr lang="ar-SA" smtClean="0"/>
              <a:t>‹#›</a:t>
            </a:fld>
            <a:endParaRPr lang="ar-SA"/>
          </a:p>
        </p:txBody>
      </p:sp>
    </p:spTree>
    <p:extLst>
      <p:ext uri="{BB962C8B-B14F-4D97-AF65-F5344CB8AC3E}">
        <p14:creationId xmlns:p14="http://schemas.microsoft.com/office/powerpoint/2010/main" val="965711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5266921-108F-8167-F2AD-84B2E4D60A33}"/>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9C679CB0-040C-D087-7CE3-2D48330BD0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FF94197A-E7D3-B04B-2BC6-B726518611C3}"/>
              </a:ext>
            </a:extLst>
          </p:cNvPr>
          <p:cNvSpPr>
            <a:spLocks noGrp="1"/>
          </p:cNvSpPr>
          <p:nvPr>
            <p:ph type="dt" sz="half" idx="10"/>
          </p:nvPr>
        </p:nvSpPr>
        <p:spPr/>
        <p:txBody>
          <a:bodyPr/>
          <a:lstStyle/>
          <a:p>
            <a:fld id="{8EE86478-C78F-43F4-993C-B28A7958F74C}" type="datetimeFigureOut">
              <a:rPr lang="ar-SA" smtClean="0"/>
              <a:t>09/11/46</a:t>
            </a:fld>
            <a:endParaRPr lang="ar-SA"/>
          </a:p>
        </p:txBody>
      </p:sp>
      <p:sp>
        <p:nvSpPr>
          <p:cNvPr id="5" name="عنصر نائب للتذييل 4">
            <a:extLst>
              <a:ext uri="{FF2B5EF4-FFF2-40B4-BE49-F238E27FC236}">
                <a16:creationId xmlns:a16="http://schemas.microsoft.com/office/drawing/2014/main" id="{F691F293-D34A-1D7E-93B3-EF94CF5A6F21}"/>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24C6DC80-11AF-F7F0-1BC9-DCAD77E8271B}"/>
              </a:ext>
            </a:extLst>
          </p:cNvPr>
          <p:cNvSpPr>
            <a:spLocks noGrp="1"/>
          </p:cNvSpPr>
          <p:nvPr>
            <p:ph type="sldNum" sz="quarter" idx="12"/>
          </p:nvPr>
        </p:nvSpPr>
        <p:spPr/>
        <p:txBody>
          <a:bodyPr/>
          <a:lstStyle/>
          <a:p>
            <a:fld id="{6DF52895-AEDE-4880-B630-AB678BBD9E2D}" type="slidenum">
              <a:rPr lang="ar-SA" smtClean="0"/>
              <a:t>‹#›</a:t>
            </a:fld>
            <a:endParaRPr lang="ar-SA"/>
          </a:p>
        </p:txBody>
      </p:sp>
    </p:spTree>
    <p:extLst>
      <p:ext uri="{BB962C8B-B14F-4D97-AF65-F5344CB8AC3E}">
        <p14:creationId xmlns:p14="http://schemas.microsoft.com/office/powerpoint/2010/main" val="787805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DADF97B-71EE-2DAA-028A-58399984FE08}"/>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89C9554E-82F8-E956-2D1A-4823D4BEB81A}"/>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8A7AC103-CB5E-FBFD-0D79-097F0B95CD25}"/>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4B566A7A-6325-B4B3-9140-1B308053E79D}"/>
              </a:ext>
            </a:extLst>
          </p:cNvPr>
          <p:cNvSpPr>
            <a:spLocks noGrp="1"/>
          </p:cNvSpPr>
          <p:nvPr>
            <p:ph type="dt" sz="half" idx="10"/>
          </p:nvPr>
        </p:nvSpPr>
        <p:spPr/>
        <p:txBody>
          <a:bodyPr/>
          <a:lstStyle/>
          <a:p>
            <a:fld id="{8EE86478-C78F-43F4-993C-B28A7958F74C}" type="datetimeFigureOut">
              <a:rPr lang="ar-SA" smtClean="0"/>
              <a:t>09/11/46</a:t>
            </a:fld>
            <a:endParaRPr lang="ar-SA"/>
          </a:p>
        </p:txBody>
      </p:sp>
      <p:sp>
        <p:nvSpPr>
          <p:cNvPr id="6" name="عنصر نائب للتذييل 5">
            <a:extLst>
              <a:ext uri="{FF2B5EF4-FFF2-40B4-BE49-F238E27FC236}">
                <a16:creationId xmlns:a16="http://schemas.microsoft.com/office/drawing/2014/main" id="{3A682608-4DE8-AC9E-5073-48FDC6947E73}"/>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6336BDA9-DC6F-4B03-8CE4-6788F8D48F4A}"/>
              </a:ext>
            </a:extLst>
          </p:cNvPr>
          <p:cNvSpPr>
            <a:spLocks noGrp="1"/>
          </p:cNvSpPr>
          <p:nvPr>
            <p:ph type="sldNum" sz="quarter" idx="12"/>
          </p:nvPr>
        </p:nvSpPr>
        <p:spPr/>
        <p:txBody>
          <a:bodyPr/>
          <a:lstStyle/>
          <a:p>
            <a:fld id="{6DF52895-AEDE-4880-B630-AB678BBD9E2D}" type="slidenum">
              <a:rPr lang="ar-SA" smtClean="0"/>
              <a:t>‹#›</a:t>
            </a:fld>
            <a:endParaRPr lang="ar-SA"/>
          </a:p>
        </p:txBody>
      </p:sp>
    </p:spTree>
    <p:extLst>
      <p:ext uri="{BB962C8B-B14F-4D97-AF65-F5344CB8AC3E}">
        <p14:creationId xmlns:p14="http://schemas.microsoft.com/office/powerpoint/2010/main" val="4253947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CA77B2A-53E1-1709-896A-905DC8EC7D6B}"/>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AAEB0BF3-046C-E2D9-127F-9AE5A3F53E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411E026C-5AE8-728B-C8AD-C6B22FE2E082}"/>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CFA4A1E0-76B7-8A0D-2FD2-3834F99657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35DA2A17-5937-8DC5-4E12-24FD0E34B542}"/>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2E3BA218-C873-0878-E63D-3132D15AB85B}"/>
              </a:ext>
            </a:extLst>
          </p:cNvPr>
          <p:cNvSpPr>
            <a:spLocks noGrp="1"/>
          </p:cNvSpPr>
          <p:nvPr>
            <p:ph type="dt" sz="half" idx="10"/>
          </p:nvPr>
        </p:nvSpPr>
        <p:spPr/>
        <p:txBody>
          <a:bodyPr/>
          <a:lstStyle/>
          <a:p>
            <a:fld id="{8EE86478-C78F-43F4-993C-B28A7958F74C}" type="datetimeFigureOut">
              <a:rPr lang="ar-SA" smtClean="0"/>
              <a:t>09/11/46</a:t>
            </a:fld>
            <a:endParaRPr lang="ar-SA"/>
          </a:p>
        </p:txBody>
      </p:sp>
      <p:sp>
        <p:nvSpPr>
          <p:cNvPr id="8" name="عنصر نائب للتذييل 7">
            <a:extLst>
              <a:ext uri="{FF2B5EF4-FFF2-40B4-BE49-F238E27FC236}">
                <a16:creationId xmlns:a16="http://schemas.microsoft.com/office/drawing/2014/main" id="{2AD63F22-C1D7-ACFC-7483-7DEB9FC00C43}"/>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42A132E3-6F6A-8BA7-F0EB-8069BC0B9485}"/>
              </a:ext>
            </a:extLst>
          </p:cNvPr>
          <p:cNvSpPr>
            <a:spLocks noGrp="1"/>
          </p:cNvSpPr>
          <p:nvPr>
            <p:ph type="sldNum" sz="quarter" idx="12"/>
          </p:nvPr>
        </p:nvSpPr>
        <p:spPr/>
        <p:txBody>
          <a:bodyPr/>
          <a:lstStyle/>
          <a:p>
            <a:fld id="{6DF52895-AEDE-4880-B630-AB678BBD9E2D}" type="slidenum">
              <a:rPr lang="ar-SA" smtClean="0"/>
              <a:t>‹#›</a:t>
            </a:fld>
            <a:endParaRPr lang="ar-SA"/>
          </a:p>
        </p:txBody>
      </p:sp>
    </p:spTree>
    <p:extLst>
      <p:ext uri="{BB962C8B-B14F-4D97-AF65-F5344CB8AC3E}">
        <p14:creationId xmlns:p14="http://schemas.microsoft.com/office/powerpoint/2010/main" val="2851968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E626588-DDAB-67AB-6813-93E5BC9DB3A1}"/>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05043F41-F9BC-9E12-900A-2CF73110517D}"/>
              </a:ext>
            </a:extLst>
          </p:cNvPr>
          <p:cNvSpPr>
            <a:spLocks noGrp="1"/>
          </p:cNvSpPr>
          <p:nvPr>
            <p:ph type="dt" sz="half" idx="10"/>
          </p:nvPr>
        </p:nvSpPr>
        <p:spPr/>
        <p:txBody>
          <a:bodyPr/>
          <a:lstStyle/>
          <a:p>
            <a:fld id="{8EE86478-C78F-43F4-993C-B28A7958F74C}" type="datetimeFigureOut">
              <a:rPr lang="ar-SA" smtClean="0"/>
              <a:t>09/11/46</a:t>
            </a:fld>
            <a:endParaRPr lang="ar-SA"/>
          </a:p>
        </p:txBody>
      </p:sp>
      <p:sp>
        <p:nvSpPr>
          <p:cNvPr id="4" name="عنصر نائب للتذييل 3">
            <a:extLst>
              <a:ext uri="{FF2B5EF4-FFF2-40B4-BE49-F238E27FC236}">
                <a16:creationId xmlns:a16="http://schemas.microsoft.com/office/drawing/2014/main" id="{32BDF6B2-3B4F-2954-7BB1-F4E80E85D867}"/>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962873DF-D634-AE31-343E-24E12F013D0B}"/>
              </a:ext>
            </a:extLst>
          </p:cNvPr>
          <p:cNvSpPr>
            <a:spLocks noGrp="1"/>
          </p:cNvSpPr>
          <p:nvPr>
            <p:ph type="sldNum" sz="quarter" idx="12"/>
          </p:nvPr>
        </p:nvSpPr>
        <p:spPr/>
        <p:txBody>
          <a:bodyPr/>
          <a:lstStyle/>
          <a:p>
            <a:fld id="{6DF52895-AEDE-4880-B630-AB678BBD9E2D}" type="slidenum">
              <a:rPr lang="ar-SA" smtClean="0"/>
              <a:t>‹#›</a:t>
            </a:fld>
            <a:endParaRPr lang="ar-SA"/>
          </a:p>
        </p:txBody>
      </p:sp>
    </p:spTree>
    <p:extLst>
      <p:ext uri="{BB962C8B-B14F-4D97-AF65-F5344CB8AC3E}">
        <p14:creationId xmlns:p14="http://schemas.microsoft.com/office/powerpoint/2010/main" val="2072374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01386183-24F8-1E8B-D91A-1E3C847E00B7}"/>
              </a:ext>
            </a:extLst>
          </p:cNvPr>
          <p:cNvSpPr>
            <a:spLocks noGrp="1"/>
          </p:cNvSpPr>
          <p:nvPr>
            <p:ph type="dt" sz="half" idx="10"/>
          </p:nvPr>
        </p:nvSpPr>
        <p:spPr/>
        <p:txBody>
          <a:bodyPr/>
          <a:lstStyle/>
          <a:p>
            <a:fld id="{8EE86478-C78F-43F4-993C-B28A7958F74C}" type="datetimeFigureOut">
              <a:rPr lang="ar-SA" smtClean="0"/>
              <a:t>09/11/46</a:t>
            </a:fld>
            <a:endParaRPr lang="ar-SA"/>
          </a:p>
        </p:txBody>
      </p:sp>
      <p:sp>
        <p:nvSpPr>
          <p:cNvPr id="3" name="عنصر نائب للتذييل 2">
            <a:extLst>
              <a:ext uri="{FF2B5EF4-FFF2-40B4-BE49-F238E27FC236}">
                <a16:creationId xmlns:a16="http://schemas.microsoft.com/office/drawing/2014/main" id="{600A36C9-666B-32F0-DDE6-DDFA47662769}"/>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619C0970-727A-BE7A-C67E-0A4D5618AB59}"/>
              </a:ext>
            </a:extLst>
          </p:cNvPr>
          <p:cNvSpPr>
            <a:spLocks noGrp="1"/>
          </p:cNvSpPr>
          <p:nvPr>
            <p:ph type="sldNum" sz="quarter" idx="12"/>
          </p:nvPr>
        </p:nvSpPr>
        <p:spPr/>
        <p:txBody>
          <a:bodyPr/>
          <a:lstStyle/>
          <a:p>
            <a:fld id="{6DF52895-AEDE-4880-B630-AB678BBD9E2D}" type="slidenum">
              <a:rPr lang="ar-SA" smtClean="0"/>
              <a:t>‹#›</a:t>
            </a:fld>
            <a:endParaRPr lang="ar-SA"/>
          </a:p>
        </p:txBody>
      </p:sp>
    </p:spTree>
    <p:extLst>
      <p:ext uri="{BB962C8B-B14F-4D97-AF65-F5344CB8AC3E}">
        <p14:creationId xmlns:p14="http://schemas.microsoft.com/office/powerpoint/2010/main" val="1978198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E3696FE-D4A9-3615-2D1E-39E8E5113147}"/>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31016291-58E6-420F-A9A2-83FE124263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6BB60680-72A6-25A0-0361-9FC1C2B0F1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61269E30-D759-B462-FC9D-4EB4CBD4A06C}"/>
              </a:ext>
            </a:extLst>
          </p:cNvPr>
          <p:cNvSpPr>
            <a:spLocks noGrp="1"/>
          </p:cNvSpPr>
          <p:nvPr>
            <p:ph type="dt" sz="half" idx="10"/>
          </p:nvPr>
        </p:nvSpPr>
        <p:spPr/>
        <p:txBody>
          <a:bodyPr/>
          <a:lstStyle/>
          <a:p>
            <a:fld id="{8EE86478-C78F-43F4-993C-B28A7958F74C}" type="datetimeFigureOut">
              <a:rPr lang="ar-SA" smtClean="0"/>
              <a:t>09/11/46</a:t>
            </a:fld>
            <a:endParaRPr lang="ar-SA"/>
          </a:p>
        </p:txBody>
      </p:sp>
      <p:sp>
        <p:nvSpPr>
          <p:cNvPr id="6" name="عنصر نائب للتذييل 5">
            <a:extLst>
              <a:ext uri="{FF2B5EF4-FFF2-40B4-BE49-F238E27FC236}">
                <a16:creationId xmlns:a16="http://schemas.microsoft.com/office/drawing/2014/main" id="{0E354EE6-3EBD-BC64-D937-C7B2FE4019B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C38F7FA3-1866-8679-97FF-B851C08FF843}"/>
              </a:ext>
            </a:extLst>
          </p:cNvPr>
          <p:cNvSpPr>
            <a:spLocks noGrp="1"/>
          </p:cNvSpPr>
          <p:nvPr>
            <p:ph type="sldNum" sz="quarter" idx="12"/>
          </p:nvPr>
        </p:nvSpPr>
        <p:spPr/>
        <p:txBody>
          <a:bodyPr/>
          <a:lstStyle/>
          <a:p>
            <a:fld id="{6DF52895-AEDE-4880-B630-AB678BBD9E2D}" type="slidenum">
              <a:rPr lang="ar-SA" smtClean="0"/>
              <a:t>‹#›</a:t>
            </a:fld>
            <a:endParaRPr lang="ar-SA"/>
          </a:p>
        </p:txBody>
      </p:sp>
    </p:spTree>
    <p:extLst>
      <p:ext uri="{BB962C8B-B14F-4D97-AF65-F5344CB8AC3E}">
        <p14:creationId xmlns:p14="http://schemas.microsoft.com/office/powerpoint/2010/main" val="2206178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8EB14B6-35A6-E08E-FE60-FC711576D208}"/>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0CC650F7-266D-B3F7-E618-B96B3921D7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DE2ED270-E989-30F0-9A61-37374E6241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3A40BD93-61D1-077F-96C4-02EEAB45F46E}"/>
              </a:ext>
            </a:extLst>
          </p:cNvPr>
          <p:cNvSpPr>
            <a:spLocks noGrp="1"/>
          </p:cNvSpPr>
          <p:nvPr>
            <p:ph type="dt" sz="half" idx="10"/>
          </p:nvPr>
        </p:nvSpPr>
        <p:spPr/>
        <p:txBody>
          <a:bodyPr/>
          <a:lstStyle/>
          <a:p>
            <a:fld id="{8EE86478-C78F-43F4-993C-B28A7958F74C}" type="datetimeFigureOut">
              <a:rPr lang="ar-SA" smtClean="0"/>
              <a:t>09/11/46</a:t>
            </a:fld>
            <a:endParaRPr lang="ar-SA"/>
          </a:p>
        </p:txBody>
      </p:sp>
      <p:sp>
        <p:nvSpPr>
          <p:cNvPr id="6" name="عنصر نائب للتذييل 5">
            <a:extLst>
              <a:ext uri="{FF2B5EF4-FFF2-40B4-BE49-F238E27FC236}">
                <a16:creationId xmlns:a16="http://schemas.microsoft.com/office/drawing/2014/main" id="{9B9BDC94-BFB5-8581-7546-12CDAD1AE61C}"/>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B85EA6A7-D3A4-46A3-AB3F-1A7F97D13795}"/>
              </a:ext>
            </a:extLst>
          </p:cNvPr>
          <p:cNvSpPr>
            <a:spLocks noGrp="1"/>
          </p:cNvSpPr>
          <p:nvPr>
            <p:ph type="sldNum" sz="quarter" idx="12"/>
          </p:nvPr>
        </p:nvSpPr>
        <p:spPr/>
        <p:txBody>
          <a:bodyPr/>
          <a:lstStyle/>
          <a:p>
            <a:fld id="{6DF52895-AEDE-4880-B630-AB678BBD9E2D}" type="slidenum">
              <a:rPr lang="ar-SA" smtClean="0"/>
              <a:t>‹#›</a:t>
            </a:fld>
            <a:endParaRPr lang="ar-SA"/>
          </a:p>
        </p:txBody>
      </p:sp>
    </p:spTree>
    <p:extLst>
      <p:ext uri="{BB962C8B-B14F-4D97-AF65-F5344CB8AC3E}">
        <p14:creationId xmlns:p14="http://schemas.microsoft.com/office/powerpoint/2010/main" val="1481065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D4EFEA25-D691-52FC-719C-A5D33C391573}"/>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78115E40-0792-BBAC-9901-868202FF2EF2}"/>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48E29371-AAF0-3EC5-513C-83FA3629A1F9}"/>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EE86478-C78F-43F4-993C-B28A7958F74C}" type="datetimeFigureOut">
              <a:rPr lang="ar-SA" smtClean="0"/>
              <a:t>09/11/46</a:t>
            </a:fld>
            <a:endParaRPr lang="ar-SA"/>
          </a:p>
        </p:txBody>
      </p:sp>
      <p:sp>
        <p:nvSpPr>
          <p:cNvPr id="5" name="عنصر نائب للتذييل 4">
            <a:extLst>
              <a:ext uri="{FF2B5EF4-FFF2-40B4-BE49-F238E27FC236}">
                <a16:creationId xmlns:a16="http://schemas.microsoft.com/office/drawing/2014/main" id="{A7A9B4CE-B021-AF91-C99E-FA2B40F10E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CCD79ECE-6ED6-ED60-59A3-AD2C4D53F14E}"/>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DF52895-AEDE-4880-B630-AB678BBD9E2D}" type="slidenum">
              <a:rPr lang="ar-SA" smtClean="0"/>
              <a:t>‹#›</a:t>
            </a:fld>
            <a:endParaRPr lang="ar-SA"/>
          </a:p>
        </p:txBody>
      </p:sp>
    </p:spTree>
    <p:extLst>
      <p:ext uri="{BB962C8B-B14F-4D97-AF65-F5344CB8AC3E}">
        <p14:creationId xmlns:p14="http://schemas.microsoft.com/office/powerpoint/2010/main" val="3512819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nSpc>
                <a:spcPct val="80000"/>
              </a:lnSpc>
              <a:spcBef>
                <a:spcPts val="0"/>
              </a:spcBef>
              <a:spcAft>
                <a:spcPts val="0"/>
              </a:spcAft>
              <a:buClr>
                <a:schemeClr val="dk1"/>
              </a:buClr>
              <a:buSzPts val="2800"/>
              <a:buFont typeface="Barlow Condensed SemiBold"/>
              <a:buNone/>
              <a:defRPr sz="2800">
                <a:solidFill>
                  <a:schemeClr val="dk1"/>
                </a:solidFill>
                <a:latin typeface="Barlow Condensed SemiBold"/>
                <a:ea typeface="Barlow Condensed SemiBold"/>
                <a:cs typeface="Barlow Condensed SemiBold"/>
                <a:sym typeface="Barlow Condensed SemiBold"/>
              </a:defRPr>
            </a:lvl1pPr>
            <a:lvl2pPr lvl="1">
              <a:lnSpc>
                <a:spcPct val="80000"/>
              </a:lnSpc>
              <a:spcBef>
                <a:spcPts val="0"/>
              </a:spcBef>
              <a:spcAft>
                <a:spcPts val="0"/>
              </a:spcAft>
              <a:buClr>
                <a:schemeClr val="dk1"/>
              </a:buClr>
              <a:buSzPts val="2800"/>
              <a:buNone/>
              <a:defRPr sz="2800">
                <a:solidFill>
                  <a:schemeClr val="dk1"/>
                </a:solidFill>
              </a:defRPr>
            </a:lvl2pPr>
            <a:lvl3pPr lvl="2">
              <a:lnSpc>
                <a:spcPct val="80000"/>
              </a:lnSpc>
              <a:spcBef>
                <a:spcPts val="0"/>
              </a:spcBef>
              <a:spcAft>
                <a:spcPts val="0"/>
              </a:spcAft>
              <a:buClr>
                <a:schemeClr val="dk1"/>
              </a:buClr>
              <a:buSzPts val="2800"/>
              <a:buNone/>
              <a:defRPr sz="2800">
                <a:solidFill>
                  <a:schemeClr val="dk1"/>
                </a:solidFill>
              </a:defRPr>
            </a:lvl3pPr>
            <a:lvl4pPr lvl="3">
              <a:lnSpc>
                <a:spcPct val="80000"/>
              </a:lnSpc>
              <a:spcBef>
                <a:spcPts val="0"/>
              </a:spcBef>
              <a:spcAft>
                <a:spcPts val="0"/>
              </a:spcAft>
              <a:buClr>
                <a:schemeClr val="dk1"/>
              </a:buClr>
              <a:buSzPts val="2800"/>
              <a:buNone/>
              <a:defRPr sz="2800">
                <a:solidFill>
                  <a:schemeClr val="dk1"/>
                </a:solidFill>
              </a:defRPr>
            </a:lvl4pPr>
            <a:lvl5pPr lvl="4">
              <a:lnSpc>
                <a:spcPct val="80000"/>
              </a:lnSpc>
              <a:spcBef>
                <a:spcPts val="0"/>
              </a:spcBef>
              <a:spcAft>
                <a:spcPts val="0"/>
              </a:spcAft>
              <a:buClr>
                <a:schemeClr val="dk1"/>
              </a:buClr>
              <a:buSzPts val="2800"/>
              <a:buNone/>
              <a:defRPr sz="2800">
                <a:solidFill>
                  <a:schemeClr val="dk1"/>
                </a:solidFill>
              </a:defRPr>
            </a:lvl5pPr>
            <a:lvl6pPr lvl="5">
              <a:lnSpc>
                <a:spcPct val="80000"/>
              </a:lnSpc>
              <a:spcBef>
                <a:spcPts val="0"/>
              </a:spcBef>
              <a:spcAft>
                <a:spcPts val="0"/>
              </a:spcAft>
              <a:buClr>
                <a:schemeClr val="dk1"/>
              </a:buClr>
              <a:buSzPts val="2800"/>
              <a:buNone/>
              <a:defRPr sz="2800">
                <a:solidFill>
                  <a:schemeClr val="dk1"/>
                </a:solidFill>
              </a:defRPr>
            </a:lvl6pPr>
            <a:lvl7pPr lvl="6">
              <a:lnSpc>
                <a:spcPct val="80000"/>
              </a:lnSpc>
              <a:spcBef>
                <a:spcPts val="0"/>
              </a:spcBef>
              <a:spcAft>
                <a:spcPts val="0"/>
              </a:spcAft>
              <a:buClr>
                <a:schemeClr val="dk1"/>
              </a:buClr>
              <a:buSzPts val="2800"/>
              <a:buNone/>
              <a:defRPr sz="2800">
                <a:solidFill>
                  <a:schemeClr val="dk1"/>
                </a:solidFill>
              </a:defRPr>
            </a:lvl7pPr>
            <a:lvl8pPr lvl="7">
              <a:lnSpc>
                <a:spcPct val="80000"/>
              </a:lnSpc>
              <a:spcBef>
                <a:spcPts val="0"/>
              </a:spcBef>
              <a:spcAft>
                <a:spcPts val="0"/>
              </a:spcAft>
              <a:buClr>
                <a:schemeClr val="dk1"/>
              </a:buClr>
              <a:buSzPts val="2800"/>
              <a:buNone/>
              <a:defRPr sz="2800">
                <a:solidFill>
                  <a:schemeClr val="dk1"/>
                </a:solidFill>
              </a:defRPr>
            </a:lvl8pPr>
            <a:lvl9pPr lvl="8">
              <a:lnSpc>
                <a:spcPct val="80000"/>
              </a:lnSpc>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Arvo"/>
              <a:buChar char="●"/>
              <a:defRPr>
                <a:solidFill>
                  <a:schemeClr val="dk2"/>
                </a:solidFill>
                <a:latin typeface="Arvo"/>
                <a:ea typeface="Arvo"/>
                <a:cs typeface="Arvo"/>
                <a:sym typeface="Arvo"/>
              </a:defRPr>
            </a:lvl1pPr>
            <a:lvl2pPr marL="914400" lvl="1"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2pPr>
            <a:lvl3pPr marL="1371600" lvl="2"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3pPr>
            <a:lvl4pPr marL="1828800" lvl="3"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4pPr>
            <a:lvl5pPr marL="2286000" lvl="4"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5pPr>
            <a:lvl6pPr marL="2743200" lvl="5"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6pPr>
            <a:lvl7pPr marL="3200400" lvl="6"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7pPr>
            <a:lvl8pPr marL="3657600" lvl="7"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8pPr>
            <a:lvl9pPr marL="4114800" lvl="8" indent="-317500">
              <a:lnSpc>
                <a:spcPct val="100000"/>
              </a:lnSpc>
              <a:spcBef>
                <a:spcPts val="1600"/>
              </a:spcBef>
              <a:spcAft>
                <a:spcPts val="1600"/>
              </a:spcAft>
              <a:buClr>
                <a:schemeClr val="dk2"/>
              </a:buClr>
              <a:buSzPts val="1400"/>
              <a:buFont typeface="Arvo"/>
              <a:buChar char="■"/>
              <a:defRPr>
                <a:solidFill>
                  <a:schemeClr val="dk2"/>
                </a:solidFill>
                <a:latin typeface="Arvo"/>
                <a:ea typeface="Arvo"/>
                <a:cs typeface="Arvo"/>
                <a:sym typeface="Arvo"/>
              </a:defRPr>
            </a:lvl9pPr>
          </a:lstStyle>
          <a:p>
            <a:endParaRPr/>
          </a:p>
        </p:txBody>
      </p:sp>
    </p:spTree>
    <p:extLst>
      <p:ext uri="{BB962C8B-B14F-4D97-AF65-F5344CB8AC3E}">
        <p14:creationId xmlns:p14="http://schemas.microsoft.com/office/powerpoint/2010/main" val="441391769"/>
      </p:ext>
    </p:extLst>
  </p:cSld>
  <p:clrMap bg1="lt1" tx1="dk1" bg2="dk2" tx2="lt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1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1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1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1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1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7.xml"/><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7.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5.svg"/><Relationship Id="rId5" Type="http://schemas.openxmlformats.org/officeDocument/2006/relationships/image" Target="../media/image10.svg"/><Relationship Id="rId10" Type="http://schemas.openxmlformats.org/officeDocument/2006/relationships/image" Target="../media/image4.png"/><Relationship Id="rId4" Type="http://schemas.openxmlformats.org/officeDocument/2006/relationships/image" Target="../media/image9.png"/><Relationship Id="rId9" Type="http://schemas.openxmlformats.org/officeDocument/2006/relationships/image" Target="../media/image14.sv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7.xml"/><Relationship Id="rId5" Type="http://schemas.openxmlformats.org/officeDocument/2006/relationships/image" Target="../media/image22.sv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13"/>
          <p:cNvSpPr/>
          <p:nvPr/>
        </p:nvSpPr>
        <p:spPr>
          <a:xfrm>
            <a:off x="942" y="2579305"/>
            <a:ext cx="5553334" cy="4278696"/>
          </a:xfrm>
          <a:custGeom>
            <a:avLst/>
            <a:gdLst>
              <a:gd name="connsiteX0" fmla="*/ 1927799 w 8331287"/>
              <a:gd name="connsiteY0" fmla="*/ 0 h 6419035"/>
              <a:gd name="connsiteX1" fmla="*/ 8331287 w 8331287"/>
              <a:gd name="connsiteY1" fmla="*/ 6419035 h 6419035"/>
              <a:gd name="connsiteX2" fmla="*/ 0 w 8331287"/>
              <a:gd name="connsiteY2" fmla="*/ 6419035 h 6419035"/>
              <a:gd name="connsiteX3" fmla="*/ 0 w 8331287"/>
              <a:gd name="connsiteY3" fmla="*/ 1930738 h 6419035"/>
            </a:gdLst>
            <a:ahLst/>
            <a:cxnLst>
              <a:cxn ang="0">
                <a:pos x="connsiteX0" y="connsiteY0"/>
              </a:cxn>
              <a:cxn ang="0">
                <a:pos x="connsiteX1" y="connsiteY1"/>
              </a:cxn>
              <a:cxn ang="0">
                <a:pos x="connsiteX2" y="connsiteY2"/>
              </a:cxn>
              <a:cxn ang="0">
                <a:pos x="connsiteX3" y="connsiteY3"/>
              </a:cxn>
            </a:cxnLst>
            <a:rect l="l" t="t" r="r" b="b"/>
            <a:pathLst>
              <a:path w="8331287" h="6419035">
                <a:moveTo>
                  <a:pt x="1927799" y="0"/>
                </a:moveTo>
                <a:lnTo>
                  <a:pt x="8331287" y="6419035"/>
                </a:lnTo>
                <a:lnTo>
                  <a:pt x="0" y="6419035"/>
                </a:lnTo>
                <a:lnTo>
                  <a:pt x="0" y="1930738"/>
                </a:lnTo>
                <a:close/>
              </a:path>
            </a:pathLst>
          </a:custGeom>
          <a:gradFill>
            <a:gsLst>
              <a:gs pos="7000">
                <a:srgbClr val="09BF51">
                  <a:alpha val="85000"/>
                </a:srgbClr>
              </a:gs>
              <a:gs pos="96000">
                <a:srgbClr val="005BD6">
                  <a:alpha val="85000"/>
                </a:srgb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39" eaLnBrk="0" fontAlgn="base" hangingPunct="0">
              <a:spcBef>
                <a:spcPct val="0"/>
              </a:spcBef>
              <a:spcAft>
                <a:spcPct val="0"/>
              </a:spcAft>
            </a:pPr>
            <a:endParaRPr lang="en-US" sz="1200">
              <a:solidFill>
                <a:srgbClr val="3F3F3F"/>
              </a:solidFill>
              <a:latin typeface="Calibri" panose="020F0502020204030204"/>
            </a:endParaRPr>
          </a:p>
        </p:txBody>
      </p:sp>
      <p:sp>
        <p:nvSpPr>
          <p:cNvPr id="32" name="12"/>
          <p:cNvSpPr/>
          <p:nvPr/>
        </p:nvSpPr>
        <p:spPr>
          <a:xfrm>
            <a:off x="438277" y="1333983"/>
            <a:ext cx="11026244" cy="5524018"/>
          </a:xfrm>
          <a:custGeom>
            <a:avLst/>
            <a:gdLst>
              <a:gd name="connsiteX0" fmla="*/ 8274687 w 16541919"/>
              <a:gd name="connsiteY0" fmla="*/ 0 h 8287305"/>
              <a:gd name="connsiteX1" fmla="*/ 16541919 w 16541919"/>
              <a:gd name="connsiteY1" fmla="*/ 8287303 h 8287305"/>
              <a:gd name="connsiteX2" fmla="*/ 16541917 w 16541919"/>
              <a:gd name="connsiteY2" fmla="*/ 8287305 h 8287305"/>
              <a:gd name="connsiteX3" fmla="*/ 2 w 16541919"/>
              <a:gd name="connsiteY3" fmla="*/ 8287305 h 8287305"/>
              <a:gd name="connsiteX4" fmla="*/ 0 w 16541919"/>
              <a:gd name="connsiteY4" fmla="*/ 8287303 h 8287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41919" h="8287305">
                <a:moveTo>
                  <a:pt x="8274687" y="0"/>
                </a:moveTo>
                <a:lnTo>
                  <a:pt x="16541919" y="8287303"/>
                </a:lnTo>
                <a:lnTo>
                  <a:pt x="16541917" y="8287305"/>
                </a:lnTo>
                <a:lnTo>
                  <a:pt x="2" y="8287305"/>
                </a:lnTo>
                <a:lnTo>
                  <a:pt x="0" y="8287303"/>
                </a:lnTo>
                <a:close/>
              </a:path>
            </a:pathLst>
          </a:custGeom>
          <a:solidFill>
            <a:schemeClr val="bg2">
              <a:lumMod val="95000"/>
              <a:alpha val="6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39" eaLnBrk="0" fontAlgn="base" hangingPunct="0">
              <a:spcBef>
                <a:spcPct val="0"/>
              </a:spcBef>
              <a:spcAft>
                <a:spcPct val="0"/>
              </a:spcAft>
            </a:pPr>
            <a:endParaRPr lang="en-US" sz="1200">
              <a:solidFill>
                <a:srgbClr val="3F3F3F"/>
              </a:solidFill>
              <a:latin typeface="Calibri" panose="020F0502020204030204"/>
            </a:endParaRPr>
          </a:p>
        </p:txBody>
      </p:sp>
      <p:sp>
        <p:nvSpPr>
          <p:cNvPr id="11" name="TextBox 10"/>
          <p:cNvSpPr txBox="1"/>
          <p:nvPr/>
        </p:nvSpPr>
        <p:spPr>
          <a:xfrm>
            <a:off x="4100808" y="4666046"/>
            <a:ext cx="8091192" cy="1323439"/>
          </a:xfrm>
          <a:prstGeom prst="rect">
            <a:avLst/>
          </a:prstGeom>
          <a:noFill/>
        </p:spPr>
        <p:txBody>
          <a:bodyPr wrap="square" rtlCol="0">
            <a:spAutoFit/>
          </a:bodyPr>
          <a:lstStyle/>
          <a:p>
            <a:pPr algn="ctr" defTabSz="609539" eaLnBrk="0" fontAlgn="base" hangingPunct="0">
              <a:spcBef>
                <a:spcPct val="0"/>
              </a:spcBef>
              <a:spcAft>
                <a:spcPct val="0"/>
              </a:spcAft>
            </a:pPr>
            <a:r>
              <a:rPr lang="ar-SA" sz="4000" dirty="0">
                <a:gradFill>
                  <a:gsLst>
                    <a:gs pos="7000">
                      <a:srgbClr val="09BF51"/>
                    </a:gs>
                    <a:gs pos="96000">
                      <a:srgbClr val="005BD6">
                        <a:alpha val="80000"/>
                      </a:srgbClr>
                    </a:gs>
                  </a:gsLst>
                  <a:lin ang="2700000" scaled="0"/>
                </a:gradFill>
                <a:effectLst>
                  <a:outerShdw blurRad="38100" dist="38100" dir="2700000" algn="tl">
                    <a:srgbClr val="000000">
                      <a:alpha val="43137"/>
                    </a:srgbClr>
                  </a:outerShdw>
                </a:effectLst>
                <a:latin typeface="GE Dinar Two Medium" panose="020A0503020102020204" pitchFamily="18" charset="-78"/>
                <a:ea typeface="GE Dinar Two Medium" panose="020A0503020102020204" pitchFamily="18" charset="-78"/>
                <a:cs typeface="GE Dinar Two Medium" panose="020A0503020102020204" pitchFamily="18" charset="-78"/>
              </a:rPr>
              <a:t>نموذج تكاملي لتمكين المدارس في رعاية الموهوبين وبناء التميز البحثي</a:t>
            </a:r>
          </a:p>
        </p:txBody>
      </p:sp>
      <p:sp>
        <p:nvSpPr>
          <p:cNvPr id="17" name="TextBox 16"/>
          <p:cNvSpPr txBox="1"/>
          <p:nvPr/>
        </p:nvSpPr>
        <p:spPr>
          <a:xfrm>
            <a:off x="10608733" y="1988499"/>
            <a:ext cx="1582327" cy="338554"/>
          </a:xfrm>
          <a:prstGeom prst="rect">
            <a:avLst/>
          </a:prstGeom>
          <a:gradFill>
            <a:gsLst>
              <a:gs pos="7000">
                <a:srgbClr val="09BF51">
                  <a:alpha val="43000"/>
                </a:srgbClr>
              </a:gs>
              <a:gs pos="96000">
                <a:srgbClr val="005BD6">
                  <a:alpha val="80000"/>
                </a:srgb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rgbClr val="3F3F3F"/>
                </a:solidFill>
                <a:latin typeface="Calibri" panose="020F0502020204030204"/>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defTabSz="609539" eaLnBrk="0" fontAlgn="base" hangingPunct="0">
              <a:spcBef>
                <a:spcPct val="0"/>
              </a:spcBef>
              <a:spcAft>
                <a:spcPct val="0"/>
              </a:spcAft>
            </a:pPr>
            <a:r>
              <a:rPr lang="ar-SA" sz="1200" dirty="0">
                <a:solidFill>
                  <a:srgbClr val="FFFFFF"/>
                </a:solidFill>
              </a:rPr>
              <a:t>الإدارة العامة للتعليم بجازان</a:t>
            </a:r>
            <a:endParaRPr lang="ru-RU" sz="1200" dirty="0">
              <a:solidFill>
                <a:srgbClr val="FFFFFF"/>
              </a:solidFill>
            </a:endParaRPr>
          </a:p>
        </p:txBody>
      </p:sp>
      <p:sp>
        <p:nvSpPr>
          <p:cNvPr id="18" name="TextBox 17"/>
          <p:cNvSpPr txBox="1"/>
          <p:nvPr/>
        </p:nvSpPr>
        <p:spPr>
          <a:xfrm>
            <a:off x="10607792" y="1651304"/>
            <a:ext cx="1583267" cy="338554"/>
          </a:xfrm>
          <a:prstGeom prst="rect">
            <a:avLst/>
          </a:prstGeom>
          <a:solidFill>
            <a:schemeClr val="accent3"/>
          </a:solidFill>
        </p:spPr>
        <p:txBody>
          <a:bodyPr wrap="square" rtlCol="0">
            <a:spAutoFit/>
          </a:bodyPr>
          <a:lstStyle/>
          <a:p>
            <a:pPr algn="ctr" defTabSz="609539" eaLnBrk="0" fontAlgn="base" hangingPunct="0">
              <a:spcBef>
                <a:spcPct val="0"/>
              </a:spcBef>
              <a:spcAft>
                <a:spcPct val="0"/>
              </a:spcAft>
            </a:pPr>
            <a:r>
              <a:rPr lang="ar-SA" sz="1600" b="1" dirty="0">
                <a:gradFill>
                  <a:gsLst>
                    <a:gs pos="7000">
                      <a:srgbClr val="09BF51">
                        <a:alpha val="43000"/>
                      </a:srgbClr>
                    </a:gs>
                    <a:gs pos="96000">
                      <a:srgbClr val="005BD6">
                        <a:alpha val="80000"/>
                      </a:srgbClr>
                    </a:gs>
                  </a:gsLst>
                  <a:lin ang="2700000" scaled="0"/>
                </a:gradFill>
                <a:effectLst>
                  <a:outerShdw blurRad="38100" dist="38100" dir="2700000" algn="tl">
                    <a:srgbClr val="000000">
                      <a:alpha val="43137"/>
                    </a:srgbClr>
                  </a:outerShdw>
                </a:effectLst>
                <a:latin typeface="Nirmala Text" panose="020B0502040204020203" pitchFamily="34" charset="0"/>
                <a:ea typeface="Nirmala Text" panose="020B0502040204020203" pitchFamily="34" charset="0"/>
                <a:cs typeface="+mj-cs"/>
              </a:rPr>
              <a:t>وزارة التعليم </a:t>
            </a:r>
            <a:endParaRPr lang="ru-RU" sz="1600" b="1" dirty="0">
              <a:gradFill>
                <a:gsLst>
                  <a:gs pos="7000">
                    <a:srgbClr val="09BF51">
                      <a:alpha val="43000"/>
                    </a:srgbClr>
                  </a:gs>
                  <a:gs pos="96000">
                    <a:srgbClr val="005BD6">
                      <a:alpha val="80000"/>
                    </a:srgbClr>
                  </a:gs>
                </a:gsLst>
                <a:lin ang="2700000" scaled="0"/>
              </a:gradFill>
              <a:effectLst>
                <a:outerShdw blurRad="38100" dist="38100" dir="2700000" algn="tl">
                  <a:srgbClr val="000000">
                    <a:alpha val="43137"/>
                  </a:srgbClr>
                </a:outerShdw>
              </a:effectLst>
              <a:latin typeface="Georgia Pro Black" panose="020F0502020204030204" pitchFamily="18" charset="0"/>
              <a:ea typeface="Nirmala Text" panose="020B0502040204020203" pitchFamily="34" charset="0"/>
              <a:cs typeface="+mj-cs"/>
            </a:endParaRPr>
          </a:p>
        </p:txBody>
      </p:sp>
      <p:sp>
        <p:nvSpPr>
          <p:cNvPr id="7" name="Isosceles Triangle 6">
            <a:extLst>
              <a:ext uri="{FF2B5EF4-FFF2-40B4-BE49-F238E27FC236}">
                <a16:creationId xmlns:a16="http://schemas.microsoft.com/office/drawing/2014/main" id="{A4FC0B3C-864A-44BD-A060-86E474B4F9A0}"/>
              </a:ext>
            </a:extLst>
          </p:cNvPr>
          <p:cNvSpPr/>
          <p:nvPr/>
        </p:nvSpPr>
        <p:spPr>
          <a:xfrm flipH="1" flipV="1">
            <a:off x="2337555" y="0"/>
            <a:ext cx="3344706" cy="1680454"/>
          </a:xfrm>
          <a:custGeom>
            <a:avLst/>
            <a:gdLst>
              <a:gd name="connsiteX0" fmla="*/ 0 w 3374322"/>
              <a:gd name="connsiteY0" fmla="*/ 1669348 h 1669348"/>
              <a:gd name="connsiteX1" fmla="*/ 1694652 w 3374322"/>
              <a:gd name="connsiteY1" fmla="*/ 0 h 1669348"/>
              <a:gd name="connsiteX2" fmla="*/ 3374322 w 3374322"/>
              <a:gd name="connsiteY2" fmla="*/ 1669348 h 1669348"/>
              <a:gd name="connsiteX3" fmla="*/ 0 w 3374322"/>
              <a:gd name="connsiteY3" fmla="*/ 1669348 h 1669348"/>
              <a:gd name="connsiteX0" fmla="*/ 0 w 3352110"/>
              <a:gd name="connsiteY0" fmla="*/ 1669348 h 1669348"/>
              <a:gd name="connsiteX1" fmla="*/ 1672440 w 3352110"/>
              <a:gd name="connsiteY1" fmla="*/ 0 h 1669348"/>
              <a:gd name="connsiteX2" fmla="*/ 3352110 w 3352110"/>
              <a:gd name="connsiteY2" fmla="*/ 1669348 h 1669348"/>
              <a:gd name="connsiteX3" fmla="*/ 0 w 3352110"/>
              <a:gd name="connsiteY3" fmla="*/ 1669348 h 1669348"/>
              <a:gd name="connsiteX0" fmla="*/ 0 w 3352110"/>
              <a:gd name="connsiteY0" fmla="*/ 1680454 h 1680454"/>
              <a:gd name="connsiteX1" fmla="*/ 1683546 w 3352110"/>
              <a:gd name="connsiteY1" fmla="*/ 0 h 1680454"/>
              <a:gd name="connsiteX2" fmla="*/ 3352110 w 3352110"/>
              <a:gd name="connsiteY2" fmla="*/ 1680454 h 1680454"/>
              <a:gd name="connsiteX3" fmla="*/ 0 w 3352110"/>
              <a:gd name="connsiteY3" fmla="*/ 1680454 h 1680454"/>
              <a:gd name="connsiteX0" fmla="*/ 0 w 3344706"/>
              <a:gd name="connsiteY0" fmla="*/ 1680454 h 1680454"/>
              <a:gd name="connsiteX1" fmla="*/ 1676142 w 3344706"/>
              <a:gd name="connsiteY1" fmla="*/ 0 h 1680454"/>
              <a:gd name="connsiteX2" fmla="*/ 3344706 w 3344706"/>
              <a:gd name="connsiteY2" fmla="*/ 1680454 h 1680454"/>
              <a:gd name="connsiteX3" fmla="*/ 0 w 3344706"/>
              <a:gd name="connsiteY3" fmla="*/ 1680454 h 1680454"/>
            </a:gdLst>
            <a:ahLst/>
            <a:cxnLst>
              <a:cxn ang="0">
                <a:pos x="connsiteX0" y="connsiteY0"/>
              </a:cxn>
              <a:cxn ang="0">
                <a:pos x="connsiteX1" y="connsiteY1"/>
              </a:cxn>
              <a:cxn ang="0">
                <a:pos x="connsiteX2" y="connsiteY2"/>
              </a:cxn>
              <a:cxn ang="0">
                <a:pos x="connsiteX3" y="connsiteY3"/>
              </a:cxn>
            </a:cxnLst>
            <a:rect l="l" t="t" r="r" b="b"/>
            <a:pathLst>
              <a:path w="3344706" h="1680454">
                <a:moveTo>
                  <a:pt x="0" y="1680454"/>
                </a:moveTo>
                <a:lnTo>
                  <a:pt x="1676142" y="0"/>
                </a:lnTo>
                <a:lnTo>
                  <a:pt x="3344706" y="1680454"/>
                </a:lnTo>
                <a:lnTo>
                  <a:pt x="0" y="1680454"/>
                </a:lnTo>
                <a:close/>
              </a:path>
            </a:pathLst>
          </a:custGeom>
          <a:gradFill>
            <a:gsLst>
              <a:gs pos="7000">
                <a:srgbClr val="09BF51">
                  <a:alpha val="25000"/>
                </a:srgbClr>
              </a:gs>
              <a:gs pos="96000">
                <a:srgbClr val="005BD6">
                  <a:alpha val="43000"/>
                </a:srgb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39" eaLnBrk="0" fontAlgn="base" hangingPunct="0">
              <a:spcBef>
                <a:spcPct val="0"/>
              </a:spcBef>
              <a:spcAft>
                <a:spcPct val="0"/>
              </a:spcAft>
            </a:pPr>
            <a:endParaRPr lang="ar-EG" sz="1200">
              <a:solidFill>
                <a:srgbClr val="3F3F3F"/>
              </a:solidFill>
              <a:latin typeface="Calibri" panose="020F0502020204030204"/>
              <a:cs typeface="Arial" panose="020B0604020202020204" pitchFamily="34" charset="0"/>
            </a:endParaRPr>
          </a:p>
        </p:txBody>
      </p:sp>
      <p:cxnSp>
        <p:nvCxnSpPr>
          <p:cNvPr id="3" name="رابط مستقيم 2">
            <a:extLst>
              <a:ext uri="{FF2B5EF4-FFF2-40B4-BE49-F238E27FC236}">
                <a16:creationId xmlns:a16="http://schemas.microsoft.com/office/drawing/2014/main" id="{F89B9F07-1E3E-44C7-9298-F70F6A98BA42}"/>
              </a:ext>
            </a:extLst>
          </p:cNvPr>
          <p:cNvCxnSpPr>
            <a:cxnSpLocks/>
          </p:cNvCxnSpPr>
          <p:nvPr/>
        </p:nvCxnSpPr>
        <p:spPr>
          <a:xfrm flipH="1">
            <a:off x="4045527" y="36944"/>
            <a:ext cx="5120406" cy="5121665"/>
          </a:xfrm>
          <a:prstGeom prst="line">
            <a:avLst/>
          </a:prstGeom>
          <a:ln w="38100">
            <a:gradFill>
              <a:gsLst>
                <a:gs pos="0">
                  <a:srgbClr val="2AA29E"/>
                </a:gs>
                <a:gs pos="100000">
                  <a:srgbClr val="2ABE72"/>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8" name="عنصر نائب للصورة 7" descr="صورة تحتوي على بناء, منطقة العاصمة, برج سكني, أفق&#10;&#10;تم إنشاء الوصف تلقائياً">
            <a:extLst>
              <a:ext uri="{FF2B5EF4-FFF2-40B4-BE49-F238E27FC236}">
                <a16:creationId xmlns:a16="http://schemas.microsoft.com/office/drawing/2014/main" id="{413D3F1D-4F10-94A5-5E04-9D01AE83605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46" r="146"/>
          <a:stretch>
            <a:fillRect/>
          </a:stretch>
        </p:blipFill>
        <p:spPr/>
      </p:pic>
      <p:sp>
        <p:nvSpPr>
          <p:cNvPr id="9" name="TextBox 16">
            <a:extLst>
              <a:ext uri="{FF2B5EF4-FFF2-40B4-BE49-F238E27FC236}">
                <a16:creationId xmlns:a16="http://schemas.microsoft.com/office/drawing/2014/main" id="{E4469B14-3209-F2BB-168D-F136C8F582CA}"/>
              </a:ext>
            </a:extLst>
          </p:cNvPr>
          <p:cNvSpPr txBox="1"/>
          <p:nvPr/>
        </p:nvSpPr>
        <p:spPr>
          <a:xfrm>
            <a:off x="10609673" y="2327052"/>
            <a:ext cx="1582327" cy="338554"/>
          </a:xfrm>
          <a:prstGeom prst="rect">
            <a:avLst/>
          </a:prstGeom>
          <a:gradFill>
            <a:gsLst>
              <a:gs pos="7000">
                <a:srgbClr val="09BF51">
                  <a:alpha val="43000"/>
                </a:srgbClr>
              </a:gs>
              <a:gs pos="96000">
                <a:srgbClr val="005BD6">
                  <a:alpha val="80000"/>
                </a:srgb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rgbClr val="3F3F3F"/>
                </a:solidFill>
                <a:latin typeface="Calibri" panose="020F0502020204030204"/>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defTabSz="609539" eaLnBrk="0" fontAlgn="base" hangingPunct="0">
              <a:spcBef>
                <a:spcPct val="0"/>
              </a:spcBef>
              <a:spcAft>
                <a:spcPct val="0"/>
              </a:spcAft>
            </a:pPr>
            <a:r>
              <a:rPr lang="ar-SA" sz="1200" dirty="0">
                <a:solidFill>
                  <a:srgbClr val="FFFFFF"/>
                </a:solidFill>
              </a:rPr>
              <a:t>إدارة تنمية القدرات </a:t>
            </a:r>
          </a:p>
          <a:p>
            <a:pPr defTabSz="609539" eaLnBrk="0" fontAlgn="base" hangingPunct="0">
              <a:spcBef>
                <a:spcPct val="0"/>
              </a:spcBef>
              <a:spcAft>
                <a:spcPct val="0"/>
              </a:spcAft>
            </a:pPr>
            <a:r>
              <a:rPr lang="ar-SA" sz="1200" dirty="0">
                <a:solidFill>
                  <a:srgbClr val="FFFFFF"/>
                </a:solidFill>
              </a:rPr>
              <a:t>قسم الموهوبين </a:t>
            </a:r>
            <a:endParaRPr lang="ru-RU" sz="1200" dirty="0">
              <a:solidFill>
                <a:srgbClr val="FFFFFF"/>
              </a:solidFill>
            </a:endParaRPr>
          </a:p>
        </p:txBody>
      </p:sp>
      <p:pic>
        <p:nvPicPr>
          <p:cNvPr id="19" name="صورة 18" descr="صورة تحتوي على لقطة شاشة, الخط, الرسومات, تصميم الجرافيك&#10;&#10;تم إنشاء الوصف تلقائياً">
            <a:extLst>
              <a:ext uri="{FF2B5EF4-FFF2-40B4-BE49-F238E27FC236}">
                <a16:creationId xmlns:a16="http://schemas.microsoft.com/office/drawing/2014/main" id="{6BD094ED-A0E9-5F0B-D3A6-2A12FBBD88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8305" y="1530234"/>
            <a:ext cx="2079946" cy="1255084"/>
          </a:xfrm>
          <a:prstGeom prst="rect">
            <a:avLst/>
          </a:prstGeom>
        </p:spPr>
      </p:pic>
    </p:spTree>
    <p:extLst>
      <p:ext uri="{BB962C8B-B14F-4D97-AF65-F5344CB8AC3E}">
        <p14:creationId xmlns:p14="http://schemas.microsoft.com/office/powerpoint/2010/main" val="1425943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A3AAB-6C24-3526-3EE9-715649D96A69}"/>
            </a:ext>
          </a:extLst>
        </p:cNvPr>
        <p:cNvGrpSpPr/>
        <p:nvPr/>
      </p:nvGrpSpPr>
      <p:grpSpPr>
        <a:xfrm>
          <a:off x="0" y="0"/>
          <a:ext cx="0" cy="0"/>
          <a:chOff x="0" y="0"/>
          <a:chExt cx="0" cy="0"/>
        </a:xfrm>
      </p:grpSpPr>
      <p:sp>
        <p:nvSpPr>
          <p:cNvPr id="6" name="مربع نص 5">
            <a:extLst>
              <a:ext uri="{FF2B5EF4-FFF2-40B4-BE49-F238E27FC236}">
                <a16:creationId xmlns:a16="http://schemas.microsoft.com/office/drawing/2014/main" id="{9F84004D-7A86-30A3-ED75-42006386A684}"/>
              </a:ext>
            </a:extLst>
          </p:cNvPr>
          <p:cNvSpPr txBox="1"/>
          <p:nvPr/>
        </p:nvSpPr>
        <p:spPr>
          <a:xfrm>
            <a:off x="8404993" y="6596390"/>
            <a:ext cx="3787007" cy="261610"/>
          </a:xfrm>
          <a:prstGeom prst="rect">
            <a:avLst/>
          </a:prstGeom>
          <a:noFill/>
        </p:spPr>
        <p:txBody>
          <a:bodyPr wrap="square">
            <a:spAutoFit/>
          </a:bodyPr>
          <a:lstStyle/>
          <a:p>
            <a:pPr algn="ctr" rtl="1"/>
            <a:r>
              <a:rPr lang="ar-SA" sz="1100" b="1" dirty="0">
                <a:solidFill>
                  <a:schemeClr val="bg1"/>
                </a:solidFill>
                <a:latin typeface="A Jannat LT" panose="01000000000000000000" pitchFamily="2" charset="-78"/>
                <a:cs typeface="A Jannat LT" panose="01000000000000000000" pitchFamily="2" charset="-78"/>
              </a:rPr>
              <a:t>الشؤون التعليمية - إدارة تنمية القدرات - قسم الموهوبين</a:t>
            </a:r>
          </a:p>
        </p:txBody>
      </p:sp>
      <p:sp>
        <p:nvSpPr>
          <p:cNvPr id="5" name="TextBox 124">
            <a:extLst>
              <a:ext uri="{FF2B5EF4-FFF2-40B4-BE49-F238E27FC236}">
                <a16:creationId xmlns:a16="http://schemas.microsoft.com/office/drawing/2014/main" id="{080C168C-99DF-C301-B37E-0AF0435DEFEE}"/>
              </a:ext>
            </a:extLst>
          </p:cNvPr>
          <p:cNvSpPr txBox="1"/>
          <p:nvPr/>
        </p:nvSpPr>
        <p:spPr>
          <a:xfrm>
            <a:off x="8584577" y="909528"/>
            <a:ext cx="2759600" cy="487506"/>
          </a:xfrm>
          <a:prstGeom prst="rect">
            <a:avLst/>
          </a:prstGeom>
          <a:solidFill>
            <a:srgbClr val="C1B48A"/>
          </a:solidFill>
        </p:spPr>
        <p:txBody>
          <a:bodyPr wrap="square" rtlCol="0">
            <a:spAutoFit/>
          </a:bodyPr>
          <a:lstStyle/>
          <a:p>
            <a:pPr algn="ctr" rtl="1">
              <a:lnSpc>
                <a:spcPct val="107000"/>
              </a:lnSpc>
              <a:spcAft>
                <a:spcPts val="800"/>
              </a:spcAft>
            </a:pPr>
            <a:r>
              <a:rPr lang="ar-SA" sz="2400" b="1" dirty="0">
                <a:solidFill>
                  <a:schemeClr val="bg1"/>
                </a:solidFill>
                <a:latin typeface="A Jannat LT" panose="01000000000000000000" pitchFamily="2" charset="-78"/>
                <a:cs typeface="A Jannat LT" panose="01000000000000000000" pitchFamily="2" charset="-78"/>
              </a:rPr>
              <a:t>المرحلة الأولى</a:t>
            </a:r>
            <a:endParaRPr lang="en-US" sz="2400" b="1" dirty="0">
              <a:solidFill>
                <a:schemeClr val="bg1"/>
              </a:solidFill>
              <a:latin typeface="A Jannat LT" panose="01000000000000000000" pitchFamily="2" charset="-78"/>
              <a:cs typeface="A Jannat LT" panose="01000000000000000000" pitchFamily="2" charset="-78"/>
            </a:endParaRPr>
          </a:p>
        </p:txBody>
      </p:sp>
      <p:grpSp>
        <p:nvGrpSpPr>
          <p:cNvPr id="7" name="Group 1">
            <a:extLst>
              <a:ext uri="{FF2B5EF4-FFF2-40B4-BE49-F238E27FC236}">
                <a16:creationId xmlns:a16="http://schemas.microsoft.com/office/drawing/2014/main" id="{D5BBAFA9-9C6D-5E66-FE45-CADDF2BCC397}"/>
              </a:ext>
            </a:extLst>
          </p:cNvPr>
          <p:cNvGrpSpPr/>
          <p:nvPr/>
        </p:nvGrpSpPr>
        <p:grpSpPr>
          <a:xfrm>
            <a:off x="11087127" y="488509"/>
            <a:ext cx="995461" cy="995461"/>
            <a:chOff x="10314807" y="2138452"/>
            <a:chExt cx="995461" cy="995461"/>
          </a:xfrm>
          <a:solidFill>
            <a:srgbClr val="048BBB"/>
          </a:solidFill>
        </p:grpSpPr>
        <p:sp>
          <p:nvSpPr>
            <p:cNvPr id="8" name="Oval 98">
              <a:extLst>
                <a:ext uri="{FF2B5EF4-FFF2-40B4-BE49-F238E27FC236}">
                  <a16:creationId xmlns:a16="http://schemas.microsoft.com/office/drawing/2014/main" id="{1785D0B8-DD3D-7BDF-958A-41BE8CB70834}"/>
                </a:ext>
              </a:extLst>
            </p:cNvPr>
            <p:cNvSpPr/>
            <p:nvPr/>
          </p:nvSpPr>
          <p:spPr>
            <a:xfrm>
              <a:off x="10314807" y="2138452"/>
              <a:ext cx="995461" cy="995461"/>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136">
              <a:extLst>
                <a:ext uri="{FF2B5EF4-FFF2-40B4-BE49-F238E27FC236}">
                  <a16:creationId xmlns:a16="http://schemas.microsoft.com/office/drawing/2014/main" id="{0616DFFE-816E-43E2-A460-8BC6DA50B9C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82751" y="2382006"/>
              <a:ext cx="432000" cy="432000"/>
            </a:xfrm>
            <a:prstGeom prst="rect">
              <a:avLst/>
            </a:prstGeom>
          </p:spPr>
        </p:pic>
      </p:grpSp>
      <p:sp>
        <p:nvSpPr>
          <p:cNvPr id="10" name="Rectangle 123">
            <a:extLst>
              <a:ext uri="{FF2B5EF4-FFF2-40B4-BE49-F238E27FC236}">
                <a16:creationId xmlns:a16="http://schemas.microsoft.com/office/drawing/2014/main" id="{CE9FF4DE-22E7-BCBF-5EE4-E676D471AFCA}"/>
              </a:ext>
            </a:extLst>
          </p:cNvPr>
          <p:cNvSpPr/>
          <p:nvPr/>
        </p:nvSpPr>
        <p:spPr>
          <a:xfrm>
            <a:off x="8248437" y="1445614"/>
            <a:ext cx="3158335" cy="487506"/>
          </a:xfrm>
          <a:prstGeom prst="rect">
            <a:avLst/>
          </a:prstGeom>
        </p:spPr>
        <p:txBody>
          <a:bodyPr wrap="square">
            <a:spAutoFit/>
          </a:bodyPr>
          <a:lstStyle/>
          <a:p>
            <a:pPr algn="ctr" rtl="1">
              <a:lnSpc>
                <a:spcPct val="107000"/>
              </a:lnSpc>
              <a:spcAft>
                <a:spcPts val="800"/>
              </a:spcAft>
            </a:pPr>
            <a:r>
              <a:rPr lang="ar-SA" sz="2400" b="1" dirty="0">
                <a:solidFill>
                  <a:srgbClr val="048BBB"/>
                </a:solidFill>
                <a:latin typeface="A Jannat LT" panose="01000000000000000000" pitchFamily="2" charset="-78"/>
                <a:cs typeface="A Jannat LT" panose="01000000000000000000" pitchFamily="2" charset="-78"/>
              </a:rPr>
              <a:t>تحديد  المجالات العلمية </a:t>
            </a:r>
            <a:endParaRPr lang="en-US" sz="2400" b="1" dirty="0">
              <a:solidFill>
                <a:srgbClr val="048BBB"/>
              </a:solidFill>
              <a:latin typeface="A Jannat LT" panose="01000000000000000000" pitchFamily="2" charset="-78"/>
              <a:cs typeface="A Jannat LT" panose="01000000000000000000" pitchFamily="2" charset="-78"/>
            </a:endParaRPr>
          </a:p>
        </p:txBody>
      </p:sp>
      <p:sp>
        <p:nvSpPr>
          <p:cNvPr id="12" name="TextBox 7">
            <a:extLst>
              <a:ext uri="{FF2B5EF4-FFF2-40B4-BE49-F238E27FC236}">
                <a16:creationId xmlns:a16="http://schemas.microsoft.com/office/drawing/2014/main" id="{452716A0-A713-7FC2-57CA-A820679C97AF}"/>
              </a:ext>
            </a:extLst>
          </p:cNvPr>
          <p:cNvSpPr txBox="1"/>
          <p:nvPr/>
        </p:nvSpPr>
        <p:spPr>
          <a:xfrm>
            <a:off x="8447804" y="1951349"/>
            <a:ext cx="3158335" cy="600164"/>
          </a:xfrm>
          <a:prstGeom prst="rect">
            <a:avLst/>
          </a:prstGeom>
          <a:solidFill>
            <a:srgbClr val="36A5CA"/>
          </a:solidFill>
        </p:spPr>
        <p:txBody>
          <a:bodyPr wrap="square" rtlCol="0">
            <a:spAutoFit/>
          </a:bodyPr>
          <a:lstStyle/>
          <a:p>
            <a:pPr algn="ctr" rtl="1">
              <a:lnSpc>
                <a:spcPct val="150000"/>
              </a:lnSpc>
            </a:pPr>
            <a:r>
              <a:rPr lang="ar-SA" sz="2400"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rPr>
              <a:t>الإجراءات </a:t>
            </a:r>
            <a:endParaRPr lang="en-US" sz="2400"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endParaRPr>
          </a:p>
        </p:txBody>
      </p:sp>
      <p:sp>
        <p:nvSpPr>
          <p:cNvPr id="14" name="Rectangle 6">
            <a:extLst>
              <a:ext uri="{FF2B5EF4-FFF2-40B4-BE49-F238E27FC236}">
                <a16:creationId xmlns:a16="http://schemas.microsoft.com/office/drawing/2014/main" id="{2F24C9DC-8E07-E449-14D0-5C3544915D26}"/>
              </a:ext>
            </a:extLst>
          </p:cNvPr>
          <p:cNvSpPr/>
          <p:nvPr/>
        </p:nvSpPr>
        <p:spPr>
          <a:xfrm>
            <a:off x="5212080" y="2798658"/>
            <a:ext cx="6394059" cy="1351396"/>
          </a:xfrm>
          <a:prstGeom prst="rect">
            <a:avLst/>
          </a:prstGeom>
        </p:spPr>
        <p:txBody>
          <a:bodyPr wrap="square">
            <a:spAutoFit/>
          </a:bodyPr>
          <a:lstStyle/>
          <a:p>
            <a:pPr algn="justLow" rtl="1">
              <a:lnSpc>
                <a:spcPct val="107000"/>
              </a:lnSpc>
              <a:spcAft>
                <a:spcPts val="800"/>
              </a:spcAft>
            </a:pPr>
            <a:r>
              <a:rPr lang="ar-SA" sz="1600" b="1" dirty="0">
                <a:solidFill>
                  <a:schemeClr val="tx1">
                    <a:lumMod val="65000"/>
                    <a:lumOff val="35000"/>
                  </a:schemeClr>
                </a:solidFill>
                <a:latin typeface="A Jannat LT" panose="01000000000000000000" pitchFamily="2" charset="-78"/>
                <a:cs typeface="A Jannat LT" panose="01000000000000000000" pitchFamily="2" charset="-78"/>
              </a:rPr>
              <a:t>1.	الاطلاع على الأبحاث الفائزة في الثلاث السنوات الأخيرة.</a:t>
            </a:r>
          </a:p>
          <a:p>
            <a:pPr marL="342900" indent="-342900" algn="justLow" rtl="1">
              <a:lnSpc>
                <a:spcPct val="107000"/>
              </a:lnSpc>
              <a:spcAft>
                <a:spcPts val="800"/>
              </a:spcAft>
              <a:buAutoNum type="arabicPeriod" startAt="2"/>
            </a:pPr>
            <a:r>
              <a:rPr lang="ar-SA" sz="1600" b="1" dirty="0">
                <a:solidFill>
                  <a:schemeClr val="tx1">
                    <a:lumMod val="65000"/>
                    <a:lumOff val="35000"/>
                  </a:schemeClr>
                </a:solidFill>
                <a:latin typeface="A Jannat LT" panose="01000000000000000000" pitchFamily="2" charset="-78"/>
                <a:cs typeface="A Jannat LT" panose="01000000000000000000" pitchFamily="2" charset="-78"/>
              </a:rPr>
              <a:t>حصر أهم المجالات التي ينبغي التركيز عليها وتخدم البرنامج وهي </a:t>
            </a:r>
          </a:p>
          <a:p>
            <a:pPr algn="justLow" rtl="1">
              <a:lnSpc>
                <a:spcPct val="107000"/>
              </a:lnSpc>
              <a:spcAft>
                <a:spcPts val="800"/>
              </a:spcAft>
            </a:pPr>
            <a:r>
              <a:rPr lang="ar-SA" sz="1600" b="1" dirty="0">
                <a:solidFill>
                  <a:srgbClr val="0C8F92"/>
                </a:solidFill>
                <a:latin typeface="A Jannat LT" panose="01000000000000000000" pitchFamily="2" charset="-78"/>
                <a:cs typeface="A Jannat LT" panose="01000000000000000000" pitchFamily="2" charset="-78"/>
              </a:rPr>
              <a:t>( الكيمياء – الطاقة – الطاقة المتجددة – علم المواد – علم النبات – مجال الأبحاث الاجتماعية السلوكية – هندسة بيئية)</a:t>
            </a:r>
          </a:p>
        </p:txBody>
      </p:sp>
      <p:sp>
        <p:nvSpPr>
          <p:cNvPr id="21" name="TextBox 7">
            <a:extLst>
              <a:ext uri="{FF2B5EF4-FFF2-40B4-BE49-F238E27FC236}">
                <a16:creationId xmlns:a16="http://schemas.microsoft.com/office/drawing/2014/main" id="{D3621C14-8961-BECE-7463-C9EB56E145F5}"/>
              </a:ext>
            </a:extLst>
          </p:cNvPr>
          <p:cNvSpPr txBox="1"/>
          <p:nvPr/>
        </p:nvSpPr>
        <p:spPr>
          <a:xfrm>
            <a:off x="109413" y="1279697"/>
            <a:ext cx="2759601" cy="600164"/>
          </a:xfrm>
          <a:prstGeom prst="rect">
            <a:avLst/>
          </a:prstGeom>
          <a:solidFill>
            <a:srgbClr val="36A5CA"/>
          </a:solidFill>
        </p:spPr>
        <p:txBody>
          <a:bodyPr wrap="square" rtlCol="0">
            <a:spAutoFit/>
          </a:bodyPr>
          <a:lstStyle/>
          <a:p>
            <a:pPr algn="r" rtl="1">
              <a:lnSpc>
                <a:spcPct val="150000"/>
              </a:lnSpc>
            </a:pPr>
            <a:r>
              <a:rPr lang="ar-SA" sz="2400"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rPr>
              <a:t>الجهة المنفذة </a:t>
            </a:r>
            <a:endParaRPr lang="en-US" sz="2400"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endParaRPr>
          </a:p>
        </p:txBody>
      </p:sp>
      <p:sp>
        <p:nvSpPr>
          <p:cNvPr id="22" name="TextBox 7">
            <a:extLst>
              <a:ext uri="{FF2B5EF4-FFF2-40B4-BE49-F238E27FC236}">
                <a16:creationId xmlns:a16="http://schemas.microsoft.com/office/drawing/2014/main" id="{6932AD3D-149F-F6DC-2D47-5CAB4FBE6E3B}"/>
              </a:ext>
            </a:extLst>
          </p:cNvPr>
          <p:cNvSpPr txBox="1"/>
          <p:nvPr/>
        </p:nvSpPr>
        <p:spPr>
          <a:xfrm>
            <a:off x="109412" y="2741411"/>
            <a:ext cx="2759601" cy="600164"/>
          </a:xfrm>
          <a:prstGeom prst="rect">
            <a:avLst/>
          </a:prstGeom>
          <a:solidFill>
            <a:srgbClr val="36A5CA"/>
          </a:solidFill>
        </p:spPr>
        <p:txBody>
          <a:bodyPr wrap="square" rtlCol="0">
            <a:spAutoFit/>
          </a:bodyPr>
          <a:lstStyle/>
          <a:p>
            <a:pPr algn="r" rtl="1">
              <a:lnSpc>
                <a:spcPct val="150000"/>
              </a:lnSpc>
            </a:pPr>
            <a:r>
              <a:rPr lang="ar-SA" sz="2400"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rPr>
              <a:t>مؤشر الإنجاز </a:t>
            </a:r>
            <a:endParaRPr lang="en-US" sz="2400"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endParaRPr>
          </a:p>
        </p:txBody>
      </p:sp>
      <p:sp>
        <p:nvSpPr>
          <p:cNvPr id="23" name="Rectangle 15">
            <a:extLst>
              <a:ext uri="{FF2B5EF4-FFF2-40B4-BE49-F238E27FC236}">
                <a16:creationId xmlns:a16="http://schemas.microsoft.com/office/drawing/2014/main" id="{26EE7622-73A3-27F3-5F2F-62F672CF0D84}"/>
              </a:ext>
            </a:extLst>
          </p:cNvPr>
          <p:cNvSpPr/>
          <p:nvPr/>
        </p:nvSpPr>
        <p:spPr>
          <a:xfrm rot="5400000">
            <a:off x="320841" y="2822757"/>
            <a:ext cx="397724" cy="397196"/>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4" name="Oval 35">
            <a:extLst>
              <a:ext uri="{FF2B5EF4-FFF2-40B4-BE49-F238E27FC236}">
                <a16:creationId xmlns:a16="http://schemas.microsoft.com/office/drawing/2014/main" id="{D5E64235-BBD0-4507-E628-8DE0F57DAC3E}"/>
              </a:ext>
            </a:extLst>
          </p:cNvPr>
          <p:cNvSpPr/>
          <p:nvPr/>
        </p:nvSpPr>
        <p:spPr>
          <a:xfrm>
            <a:off x="11371752" y="750786"/>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26" name="رسم 25" descr="منزل مع تعبئة خالصة">
            <a:extLst>
              <a:ext uri="{FF2B5EF4-FFF2-40B4-BE49-F238E27FC236}">
                <a16:creationId xmlns:a16="http://schemas.microsoft.com/office/drawing/2014/main" id="{4CBA9888-BFF5-18DD-FCB3-5A820DF21F7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3619" y="1267691"/>
            <a:ext cx="612169" cy="612169"/>
          </a:xfrm>
          <a:prstGeom prst="rect">
            <a:avLst/>
          </a:prstGeom>
        </p:spPr>
      </p:pic>
      <p:sp>
        <p:nvSpPr>
          <p:cNvPr id="2" name="TextBox 7">
            <a:extLst>
              <a:ext uri="{FF2B5EF4-FFF2-40B4-BE49-F238E27FC236}">
                <a16:creationId xmlns:a16="http://schemas.microsoft.com/office/drawing/2014/main" id="{7EF75E30-A19F-DB48-D019-262201E5F754}"/>
              </a:ext>
            </a:extLst>
          </p:cNvPr>
          <p:cNvSpPr txBox="1"/>
          <p:nvPr/>
        </p:nvSpPr>
        <p:spPr>
          <a:xfrm>
            <a:off x="109412" y="4682495"/>
            <a:ext cx="2759601" cy="600164"/>
          </a:xfrm>
          <a:prstGeom prst="rect">
            <a:avLst/>
          </a:prstGeom>
          <a:solidFill>
            <a:srgbClr val="36A5CA"/>
          </a:solidFill>
        </p:spPr>
        <p:txBody>
          <a:bodyPr wrap="square" rtlCol="0">
            <a:spAutoFit/>
          </a:bodyPr>
          <a:lstStyle/>
          <a:p>
            <a:pPr algn="r" rtl="1">
              <a:lnSpc>
                <a:spcPct val="150000"/>
              </a:lnSpc>
            </a:pPr>
            <a:r>
              <a:rPr lang="ar-SA" sz="2400"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rPr>
              <a:t>الفترة الزمنية </a:t>
            </a:r>
            <a:endParaRPr lang="en-US" sz="2400"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endParaRPr>
          </a:p>
        </p:txBody>
      </p:sp>
      <p:pic>
        <p:nvPicPr>
          <p:cNvPr id="11" name="رسم 10" descr="ساعة توقيت 66% مع تعبئة خالصة">
            <a:extLst>
              <a:ext uri="{FF2B5EF4-FFF2-40B4-BE49-F238E27FC236}">
                <a16:creationId xmlns:a16="http://schemas.microsoft.com/office/drawing/2014/main" id="{E9542030-D23F-8C08-31BC-B42AFC5BAB6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412" y="4673769"/>
            <a:ext cx="608889" cy="608889"/>
          </a:xfrm>
          <a:prstGeom prst="rect">
            <a:avLst/>
          </a:prstGeom>
        </p:spPr>
      </p:pic>
      <p:sp>
        <p:nvSpPr>
          <p:cNvPr id="13" name="Rectangle 123">
            <a:extLst>
              <a:ext uri="{FF2B5EF4-FFF2-40B4-BE49-F238E27FC236}">
                <a16:creationId xmlns:a16="http://schemas.microsoft.com/office/drawing/2014/main" id="{EF7CA572-231E-4090-2F9C-2F13AD1DBB03}"/>
              </a:ext>
            </a:extLst>
          </p:cNvPr>
          <p:cNvSpPr/>
          <p:nvPr/>
        </p:nvSpPr>
        <p:spPr>
          <a:xfrm>
            <a:off x="185821" y="2081239"/>
            <a:ext cx="2759600" cy="421654"/>
          </a:xfrm>
          <a:prstGeom prst="rect">
            <a:avLst/>
          </a:prstGeom>
        </p:spPr>
        <p:txBody>
          <a:bodyPr wrap="square">
            <a:spAutoFit/>
          </a:bodyPr>
          <a:lstStyle/>
          <a:p>
            <a:pPr algn="ctr" rtl="1">
              <a:lnSpc>
                <a:spcPct val="107000"/>
              </a:lnSpc>
              <a:spcAft>
                <a:spcPts val="800"/>
              </a:spcAft>
            </a:pPr>
            <a:r>
              <a:rPr lang="ar-SA" sz="2000" b="1" dirty="0">
                <a:solidFill>
                  <a:srgbClr val="15445A"/>
                </a:solidFill>
                <a:latin typeface="A Jannat LT" panose="01000000000000000000" pitchFamily="2" charset="-78"/>
                <a:cs typeface="A Jannat LT" panose="01000000000000000000" pitchFamily="2" charset="-78"/>
              </a:rPr>
              <a:t>إدارة الموهوبين/ــات</a:t>
            </a:r>
            <a:endParaRPr lang="en-US" sz="2000" b="1" dirty="0">
              <a:solidFill>
                <a:srgbClr val="15445A"/>
              </a:solidFill>
              <a:latin typeface="A Jannat LT" panose="01000000000000000000" pitchFamily="2" charset="-78"/>
              <a:cs typeface="A Jannat LT" panose="01000000000000000000" pitchFamily="2" charset="-78"/>
            </a:endParaRPr>
          </a:p>
        </p:txBody>
      </p:sp>
      <p:sp>
        <p:nvSpPr>
          <p:cNvPr id="15" name="Rectangle 123">
            <a:extLst>
              <a:ext uri="{FF2B5EF4-FFF2-40B4-BE49-F238E27FC236}">
                <a16:creationId xmlns:a16="http://schemas.microsoft.com/office/drawing/2014/main" id="{7670A0DA-807F-D7FD-9625-8AC8D67C839E}"/>
              </a:ext>
            </a:extLst>
          </p:cNvPr>
          <p:cNvSpPr/>
          <p:nvPr/>
        </p:nvSpPr>
        <p:spPr>
          <a:xfrm>
            <a:off x="79943" y="3520863"/>
            <a:ext cx="2759600" cy="750975"/>
          </a:xfrm>
          <a:prstGeom prst="rect">
            <a:avLst/>
          </a:prstGeom>
        </p:spPr>
        <p:txBody>
          <a:bodyPr wrap="square">
            <a:spAutoFit/>
          </a:bodyPr>
          <a:lstStyle/>
          <a:p>
            <a:pPr algn="ctr" rtl="1">
              <a:lnSpc>
                <a:spcPct val="107000"/>
              </a:lnSpc>
              <a:spcAft>
                <a:spcPts val="800"/>
              </a:spcAft>
            </a:pPr>
            <a:r>
              <a:rPr lang="ar-SA" sz="2000" b="1" dirty="0">
                <a:solidFill>
                  <a:srgbClr val="15445A"/>
                </a:solidFill>
                <a:latin typeface="A Jannat LT" panose="01000000000000000000" pitchFamily="2" charset="-78"/>
                <a:cs typeface="A Jannat LT" panose="01000000000000000000" pitchFamily="2" charset="-78"/>
              </a:rPr>
              <a:t>تحديد المجالات التي يتم تسكبن الطلبة عليها</a:t>
            </a:r>
            <a:endParaRPr lang="en-US" sz="2000" b="1" dirty="0">
              <a:solidFill>
                <a:srgbClr val="0C8F92"/>
              </a:solidFill>
              <a:latin typeface="A Jannat LT" panose="01000000000000000000" pitchFamily="2" charset="-78"/>
              <a:cs typeface="A Jannat LT" panose="01000000000000000000" pitchFamily="2" charset="-78"/>
            </a:endParaRPr>
          </a:p>
        </p:txBody>
      </p:sp>
    </p:spTree>
    <p:extLst>
      <p:ext uri="{BB962C8B-B14F-4D97-AF65-F5344CB8AC3E}">
        <p14:creationId xmlns:p14="http://schemas.microsoft.com/office/powerpoint/2010/main" val="196156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500"/>
                                        <p:tgtEl>
                                          <p:spTgt spid="1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3">
                                            <p:txEl>
                                              <p:pRg st="0" end="0"/>
                                            </p:txEl>
                                          </p:spTgt>
                                        </p:tgtEl>
                                        <p:attrNameLst>
                                          <p:attrName>style.visibility</p:attrName>
                                        </p:attrNameLst>
                                      </p:cBhvr>
                                      <p:to>
                                        <p:strVal val="visible"/>
                                      </p:to>
                                    </p:set>
                                    <p:animEffect transition="in" filter="fade">
                                      <p:cBhvr>
                                        <p:cTn id="49" dur="500"/>
                                        <p:tgtEl>
                                          <p:spTgt spid="13">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5">
                                            <p:txEl>
                                              <p:pRg st="0" end="0"/>
                                            </p:txEl>
                                          </p:spTgt>
                                        </p:tgtEl>
                                        <p:attrNameLst>
                                          <p:attrName>style.visibility</p:attrName>
                                        </p:attrNameLst>
                                      </p:cBhvr>
                                      <p:to>
                                        <p:strVal val="visible"/>
                                      </p:to>
                                    </p:set>
                                    <p:animEffect transition="in" filter="fade">
                                      <p:cBhvr>
                                        <p:cTn id="54"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4" grpId="0"/>
      <p:bldP spid="21" grpId="0" animBg="1"/>
      <p:bldP spid="22"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A3AAB-6C24-3526-3EE9-715649D96A69}"/>
            </a:ext>
          </a:extLst>
        </p:cNvPr>
        <p:cNvGrpSpPr/>
        <p:nvPr/>
      </p:nvGrpSpPr>
      <p:grpSpPr>
        <a:xfrm>
          <a:off x="0" y="0"/>
          <a:ext cx="0" cy="0"/>
          <a:chOff x="0" y="0"/>
          <a:chExt cx="0" cy="0"/>
        </a:xfrm>
      </p:grpSpPr>
      <p:sp>
        <p:nvSpPr>
          <p:cNvPr id="6" name="مربع نص 5">
            <a:extLst>
              <a:ext uri="{FF2B5EF4-FFF2-40B4-BE49-F238E27FC236}">
                <a16:creationId xmlns:a16="http://schemas.microsoft.com/office/drawing/2014/main" id="{9F84004D-7A86-30A3-ED75-42006386A684}"/>
              </a:ext>
            </a:extLst>
          </p:cNvPr>
          <p:cNvSpPr txBox="1"/>
          <p:nvPr/>
        </p:nvSpPr>
        <p:spPr>
          <a:xfrm>
            <a:off x="8404993" y="6596390"/>
            <a:ext cx="3787007" cy="261610"/>
          </a:xfrm>
          <a:prstGeom prst="rect">
            <a:avLst/>
          </a:prstGeom>
          <a:noFill/>
        </p:spPr>
        <p:txBody>
          <a:bodyPr wrap="square">
            <a:spAutoFit/>
          </a:bodyPr>
          <a:lstStyle/>
          <a:p>
            <a:pPr algn="ctr" rtl="1"/>
            <a:r>
              <a:rPr lang="ar-SA" sz="1100" b="1" dirty="0">
                <a:solidFill>
                  <a:schemeClr val="bg1"/>
                </a:solidFill>
                <a:latin typeface="A Jannat LT" panose="01000000000000000000" pitchFamily="2" charset="-78"/>
                <a:cs typeface="A Jannat LT" panose="01000000000000000000" pitchFamily="2" charset="-78"/>
              </a:rPr>
              <a:t>الشؤون التعليمية - إدارة تنمية القدرات - قسم الموهوبين</a:t>
            </a:r>
          </a:p>
        </p:txBody>
      </p:sp>
      <p:sp>
        <p:nvSpPr>
          <p:cNvPr id="5" name="TextBox 124">
            <a:extLst>
              <a:ext uri="{FF2B5EF4-FFF2-40B4-BE49-F238E27FC236}">
                <a16:creationId xmlns:a16="http://schemas.microsoft.com/office/drawing/2014/main" id="{080C168C-99DF-C301-B37E-0AF0435DEFEE}"/>
              </a:ext>
            </a:extLst>
          </p:cNvPr>
          <p:cNvSpPr txBox="1"/>
          <p:nvPr/>
        </p:nvSpPr>
        <p:spPr>
          <a:xfrm>
            <a:off x="8584577" y="909528"/>
            <a:ext cx="2759600" cy="487506"/>
          </a:xfrm>
          <a:prstGeom prst="rect">
            <a:avLst/>
          </a:prstGeom>
          <a:solidFill>
            <a:srgbClr val="C1B48A"/>
          </a:solidFill>
        </p:spPr>
        <p:txBody>
          <a:bodyPr wrap="square" rtlCol="0">
            <a:spAutoFit/>
          </a:bodyPr>
          <a:lstStyle/>
          <a:p>
            <a:pPr algn="ctr" rtl="1">
              <a:lnSpc>
                <a:spcPct val="107000"/>
              </a:lnSpc>
              <a:spcAft>
                <a:spcPts val="800"/>
              </a:spcAft>
            </a:pPr>
            <a:r>
              <a:rPr lang="ar-SA" sz="2400" b="1" dirty="0">
                <a:solidFill>
                  <a:schemeClr val="bg1"/>
                </a:solidFill>
                <a:latin typeface="A Jannat LT" panose="01000000000000000000" pitchFamily="2" charset="-78"/>
                <a:cs typeface="A Jannat LT" panose="01000000000000000000" pitchFamily="2" charset="-78"/>
              </a:rPr>
              <a:t>المرحلة الأولى</a:t>
            </a:r>
            <a:endParaRPr lang="en-US" sz="2400" b="1" dirty="0">
              <a:solidFill>
                <a:schemeClr val="bg1"/>
              </a:solidFill>
              <a:latin typeface="A Jannat LT" panose="01000000000000000000" pitchFamily="2" charset="-78"/>
              <a:cs typeface="A Jannat LT" panose="01000000000000000000" pitchFamily="2" charset="-78"/>
            </a:endParaRPr>
          </a:p>
        </p:txBody>
      </p:sp>
      <p:grpSp>
        <p:nvGrpSpPr>
          <p:cNvPr id="7" name="Group 1">
            <a:extLst>
              <a:ext uri="{FF2B5EF4-FFF2-40B4-BE49-F238E27FC236}">
                <a16:creationId xmlns:a16="http://schemas.microsoft.com/office/drawing/2014/main" id="{D5BBAFA9-9C6D-5E66-FE45-CADDF2BCC397}"/>
              </a:ext>
            </a:extLst>
          </p:cNvPr>
          <p:cNvGrpSpPr/>
          <p:nvPr/>
        </p:nvGrpSpPr>
        <p:grpSpPr>
          <a:xfrm>
            <a:off x="11087127" y="488509"/>
            <a:ext cx="995461" cy="995461"/>
            <a:chOff x="10314807" y="2138452"/>
            <a:chExt cx="995461" cy="995461"/>
          </a:xfrm>
          <a:solidFill>
            <a:srgbClr val="048BBB"/>
          </a:solidFill>
        </p:grpSpPr>
        <p:sp>
          <p:nvSpPr>
            <p:cNvPr id="8" name="Oval 98">
              <a:extLst>
                <a:ext uri="{FF2B5EF4-FFF2-40B4-BE49-F238E27FC236}">
                  <a16:creationId xmlns:a16="http://schemas.microsoft.com/office/drawing/2014/main" id="{1785D0B8-DD3D-7BDF-958A-41BE8CB70834}"/>
                </a:ext>
              </a:extLst>
            </p:cNvPr>
            <p:cNvSpPr/>
            <p:nvPr/>
          </p:nvSpPr>
          <p:spPr>
            <a:xfrm>
              <a:off x="10314807" y="2138452"/>
              <a:ext cx="995461" cy="995461"/>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136">
              <a:extLst>
                <a:ext uri="{FF2B5EF4-FFF2-40B4-BE49-F238E27FC236}">
                  <a16:creationId xmlns:a16="http://schemas.microsoft.com/office/drawing/2014/main" id="{0616DFFE-816E-43E2-A460-8BC6DA50B9C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82751" y="2382006"/>
              <a:ext cx="432000" cy="432000"/>
            </a:xfrm>
            <a:prstGeom prst="rect">
              <a:avLst/>
            </a:prstGeom>
          </p:spPr>
        </p:pic>
      </p:grpSp>
      <p:sp>
        <p:nvSpPr>
          <p:cNvPr id="10" name="Rectangle 123">
            <a:extLst>
              <a:ext uri="{FF2B5EF4-FFF2-40B4-BE49-F238E27FC236}">
                <a16:creationId xmlns:a16="http://schemas.microsoft.com/office/drawing/2014/main" id="{CE9FF4DE-22E7-BCBF-5EE4-E676D471AFCA}"/>
              </a:ext>
            </a:extLst>
          </p:cNvPr>
          <p:cNvSpPr/>
          <p:nvPr/>
        </p:nvSpPr>
        <p:spPr>
          <a:xfrm>
            <a:off x="8248437" y="1445614"/>
            <a:ext cx="3158335" cy="487506"/>
          </a:xfrm>
          <a:prstGeom prst="rect">
            <a:avLst/>
          </a:prstGeom>
        </p:spPr>
        <p:txBody>
          <a:bodyPr wrap="square">
            <a:spAutoFit/>
          </a:bodyPr>
          <a:lstStyle/>
          <a:p>
            <a:pPr algn="ctr" rtl="1">
              <a:lnSpc>
                <a:spcPct val="107000"/>
              </a:lnSpc>
              <a:spcAft>
                <a:spcPts val="800"/>
              </a:spcAft>
            </a:pPr>
            <a:r>
              <a:rPr lang="ar-SA" sz="2400" b="1" dirty="0">
                <a:solidFill>
                  <a:srgbClr val="048BBB"/>
                </a:solidFill>
                <a:latin typeface="A Jannat LT" panose="01000000000000000000" pitchFamily="2" charset="-78"/>
                <a:cs typeface="A Jannat LT" panose="01000000000000000000" pitchFamily="2" charset="-78"/>
              </a:rPr>
              <a:t>تحديد  المجالات العلمية </a:t>
            </a:r>
            <a:endParaRPr lang="en-US" sz="2400" b="1" dirty="0">
              <a:solidFill>
                <a:srgbClr val="048BBB"/>
              </a:solidFill>
              <a:latin typeface="A Jannat LT" panose="01000000000000000000" pitchFamily="2" charset="-78"/>
              <a:cs typeface="A Jannat LT" panose="01000000000000000000" pitchFamily="2" charset="-78"/>
            </a:endParaRPr>
          </a:p>
        </p:txBody>
      </p:sp>
      <p:sp>
        <p:nvSpPr>
          <p:cNvPr id="12" name="TextBox 7">
            <a:extLst>
              <a:ext uri="{FF2B5EF4-FFF2-40B4-BE49-F238E27FC236}">
                <a16:creationId xmlns:a16="http://schemas.microsoft.com/office/drawing/2014/main" id="{452716A0-A713-7FC2-57CA-A820679C97AF}"/>
              </a:ext>
            </a:extLst>
          </p:cNvPr>
          <p:cNvSpPr txBox="1"/>
          <p:nvPr/>
        </p:nvSpPr>
        <p:spPr>
          <a:xfrm>
            <a:off x="8447804" y="1951349"/>
            <a:ext cx="3158335" cy="600164"/>
          </a:xfrm>
          <a:prstGeom prst="rect">
            <a:avLst/>
          </a:prstGeom>
          <a:solidFill>
            <a:srgbClr val="36A5CA"/>
          </a:solidFill>
        </p:spPr>
        <p:txBody>
          <a:bodyPr wrap="square" rtlCol="0">
            <a:spAutoFit/>
          </a:bodyPr>
          <a:lstStyle/>
          <a:p>
            <a:pPr algn="ctr" rtl="1">
              <a:lnSpc>
                <a:spcPct val="150000"/>
              </a:lnSpc>
            </a:pPr>
            <a:r>
              <a:rPr lang="ar-SA" sz="2400"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rPr>
              <a:t>الإجراءات </a:t>
            </a:r>
            <a:endParaRPr lang="en-US" sz="2400"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endParaRPr>
          </a:p>
        </p:txBody>
      </p:sp>
      <p:sp>
        <p:nvSpPr>
          <p:cNvPr id="14" name="Rectangle 6">
            <a:extLst>
              <a:ext uri="{FF2B5EF4-FFF2-40B4-BE49-F238E27FC236}">
                <a16:creationId xmlns:a16="http://schemas.microsoft.com/office/drawing/2014/main" id="{2F24C9DC-8E07-E449-14D0-5C3544915D26}"/>
              </a:ext>
            </a:extLst>
          </p:cNvPr>
          <p:cNvSpPr/>
          <p:nvPr/>
        </p:nvSpPr>
        <p:spPr>
          <a:xfrm>
            <a:off x="5212080" y="2798658"/>
            <a:ext cx="6394059" cy="1351396"/>
          </a:xfrm>
          <a:prstGeom prst="rect">
            <a:avLst/>
          </a:prstGeom>
        </p:spPr>
        <p:txBody>
          <a:bodyPr wrap="square">
            <a:spAutoFit/>
          </a:bodyPr>
          <a:lstStyle/>
          <a:p>
            <a:pPr algn="justLow" rtl="1">
              <a:lnSpc>
                <a:spcPct val="107000"/>
              </a:lnSpc>
              <a:spcAft>
                <a:spcPts val="800"/>
              </a:spcAft>
            </a:pPr>
            <a:r>
              <a:rPr lang="ar-SA" sz="1600" b="1" dirty="0">
                <a:solidFill>
                  <a:schemeClr val="tx1">
                    <a:lumMod val="65000"/>
                    <a:lumOff val="35000"/>
                  </a:schemeClr>
                </a:solidFill>
                <a:latin typeface="A Jannat LT" panose="01000000000000000000" pitchFamily="2" charset="-78"/>
                <a:cs typeface="A Jannat LT" panose="01000000000000000000" pitchFamily="2" charset="-78"/>
              </a:rPr>
              <a:t>1.	الاطلاع على الأبحاث الفائزة في الثلاث السنوات الأخيرة.</a:t>
            </a:r>
          </a:p>
          <a:p>
            <a:pPr marL="342900" indent="-342900" algn="justLow" rtl="1">
              <a:lnSpc>
                <a:spcPct val="107000"/>
              </a:lnSpc>
              <a:spcAft>
                <a:spcPts val="800"/>
              </a:spcAft>
              <a:buAutoNum type="arabicPeriod" startAt="2"/>
            </a:pPr>
            <a:r>
              <a:rPr lang="ar-SA" sz="1600" b="1" dirty="0">
                <a:solidFill>
                  <a:schemeClr val="tx1">
                    <a:lumMod val="65000"/>
                    <a:lumOff val="35000"/>
                  </a:schemeClr>
                </a:solidFill>
                <a:latin typeface="A Jannat LT" panose="01000000000000000000" pitchFamily="2" charset="-78"/>
                <a:cs typeface="A Jannat LT" panose="01000000000000000000" pitchFamily="2" charset="-78"/>
              </a:rPr>
              <a:t>حصر أهم المجالات التي ينبغي التركيز عليها وتخدم البرنامج وهي </a:t>
            </a:r>
          </a:p>
          <a:p>
            <a:pPr algn="justLow" rtl="1">
              <a:lnSpc>
                <a:spcPct val="107000"/>
              </a:lnSpc>
              <a:spcAft>
                <a:spcPts val="800"/>
              </a:spcAft>
            </a:pPr>
            <a:r>
              <a:rPr lang="ar-SA" sz="1600" b="1" dirty="0">
                <a:solidFill>
                  <a:srgbClr val="0C8F92"/>
                </a:solidFill>
                <a:latin typeface="A Jannat LT" panose="01000000000000000000" pitchFamily="2" charset="-78"/>
                <a:cs typeface="A Jannat LT" panose="01000000000000000000" pitchFamily="2" charset="-78"/>
              </a:rPr>
              <a:t>( الكيمياء – الطاقة – الطاقة المتجددة – علم المواد – علم النبات – مجال الأبحاث الاجتماعية السلوكية – هندسة بيئية)</a:t>
            </a:r>
          </a:p>
        </p:txBody>
      </p:sp>
      <p:sp>
        <p:nvSpPr>
          <p:cNvPr id="21" name="TextBox 7">
            <a:extLst>
              <a:ext uri="{FF2B5EF4-FFF2-40B4-BE49-F238E27FC236}">
                <a16:creationId xmlns:a16="http://schemas.microsoft.com/office/drawing/2014/main" id="{D3621C14-8961-BECE-7463-C9EB56E145F5}"/>
              </a:ext>
            </a:extLst>
          </p:cNvPr>
          <p:cNvSpPr txBox="1"/>
          <p:nvPr/>
        </p:nvSpPr>
        <p:spPr>
          <a:xfrm>
            <a:off x="109413" y="1279697"/>
            <a:ext cx="2759601" cy="600164"/>
          </a:xfrm>
          <a:prstGeom prst="rect">
            <a:avLst/>
          </a:prstGeom>
          <a:solidFill>
            <a:srgbClr val="36A5CA"/>
          </a:solidFill>
        </p:spPr>
        <p:txBody>
          <a:bodyPr wrap="square" rtlCol="0">
            <a:spAutoFit/>
          </a:bodyPr>
          <a:lstStyle/>
          <a:p>
            <a:pPr algn="r" rtl="1">
              <a:lnSpc>
                <a:spcPct val="150000"/>
              </a:lnSpc>
            </a:pPr>
            <a:r>
              <a:rPr lang="ar-SA" sz="2400"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rPr>
              <a:t>الجهة المنفذة </a:t>
            </a:r>
            <a:endParaRPr lang="en-US" sz="2400"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endParaRPr>
          </a:p>
        </p:txBody>
      </p:sp>
      <p:sp>
        <p:nvSpPr>
          <p:cNvPr id="22" name="TextBox 7">
            <a:extLst>
              <a:ext uri="{FF2B5EF4-FFF2-40B4-BE49-F238E27FC236}">
                <a16:creationId xmlns:a16="http://schemas.microsoft.com/office/drawing/2014/main" id="{6932AD3D-149F-F6DC-2D47-5CAB4FBE6E3B}"/>
              </a:ext>
            </a:extLst>
          </p:cNvPr>
          <p:cNvSpPr txBox="1"/>
          <p:nvPr/>
        </p:nvSpPr>
        <p:spPr>
          <a:xfrm>
            <a:off x="109412" y="2741411"/>
            <a:ext cx="2759601" cy="600164"/>
          </a:xfrm>
          <a:prstGeom prst="rect">
            <a:avLst/>
          </a:prstGeom>
          <a:solidFill>
            <a:srgbClr val="36A5CA"/>
          </a:solidFill>
        </p:spPr>
        <p:txBody>
          <a:bodyPr wrap="square" rtlCol="0">
            <a:spAutoFit/>
          </a:bodyPr>
          <a:lstStyle/>
          <a:p>
            <a:pPr algn="r" rtl="1">
              <a:lnSpc>
                <a:spcPct val="150000"/>
              </a:lnSpc>
            </a:pPr>
            <a:r>
              <a:rPr lang="ar-SA" sz="2400"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rPr>
              <a:t>مؤشر الإنجاز </a:t>
            </a:r>
            <a:endParaRPr lang="en-US" sz="2400"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endParaRPr>
          </a:p>
        </p:txBody>
      </p:sp>
      <p:sp>
        <p:nvSpPr>
          <p:cNvPr id="23" name="Rectangle 15">
            <a:extLst>
              <a:ext uri="{FF2B5EF4-FFF2-40B4-BE49-F238E27FC236}">
                <a16:creationId xmlns:a16="http://schemas.microsoft.com/office/drawing/2014/main" id="{26EE7622-73A3-27F3-5F2F-62F672CF0D84}"/>
              </a:ext>
            </a:extLst>
          </p:cNvPr>
          <p:cNvSpPr/>
          <p:nvPr/>
        </p:nvSpPr>
        <p:spPr>
          <a:xfrm rot="5400000">
            <a:off x="320841" y="2822757"/>
            <a:ext cx="397724" cy="397196"/>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4" name="Oval 35">
            <a:extLst>
              <a:ext uri="{FF2B5EF4-FFF2-40B4-BE49-F238E27FC236}">
                <a16:creationId xmlns:a16="http://schemas.microsoft.com/office/drawing/2014/main" id="{D5E64235-BBD0-4507-E628-8DE0F57DAC3E}"/>
              </a:ext>
            </a:extLst>
          </p:cNvPr>
          <p:cNvSpPr/>
          <p:nvPr/>
        </p:nvSpPr>
        <p:spPr>
          <a:xfrm>
            <a:off x="11371752" y="750786"/>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26" name="رسم 25" descr="منزل مع تعبئة خالصة">
            <a:extLst>
              <a:ext uri="{FF2B5EF4-FFF2-40B4-BE49-F238E27FC236}">
                <a16:creationId xmlns:a16="http://schemas.microsoft.com/office/drawing/2014/main" id="{4CBA9888-BFF5-18DD-FCB3-5A820DF21F7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3619" y="1267691"/>
            <a:ext cx="612169" cy="612169"/>
          </a:xfrm>
          <a:prstGeom prst="rect">
            <a:avLst/>
          </a:prstGeom>
        </p:spPr>
      </p:pic>
      <p:sp>
        <p:nvSpPr>
          <p:cNvPr id="2" name="TextBox 7">
            <a:extLst>
              <a:ext uri="{FF2B5EF4-FFF2-40B4-BE49-F238E27FC236}">
                <a16:creationId xmlns:a16="http://schemas.microsoft.com/office/drawing/2014/main" id="{7EF75E30-A19F-DB48-D019-262201E5F754}"/>
              </a:ext>
            </a:extLst>
          </p:cNvPr>
          <p:cNvSpPr txBox="1"/>
          <p:nvPr/>
        </p:nvSpPr>
        <p:spPr>
          <a:xfrm>
            <a:off x="109412" y="4682495"/>
            <a:ext cx="2759601" cy="600164"/>
          </a:xfrm>
          <a:prstGeom prst="rect">
            <a:avLst/>
          </a:prstGeom>
          <a:solidFill>
            <a:srgbClr val="36A5CA"/>
          </a:solidFill>
        </p:spPr>
        <p:txBody>
          <a:bodyPr wrap="square" rtlCol="0">
            <a:spAutoFit/>
          </a:bodyPr>
          <a:lstStyle/>
          <a:p>
            <a:pPr algn="r" rtl="1">
              <a:lnSpc>
                <a:spcPct val="150000"/>
              </a:lnSpc>
            </a:pPr>
            <a:r>
              <a:rPr lang="ar-SA" sz="2400"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rPr>
              <a:t>الفترة الزمنية </a:t>
            </a:r>
            <a:endParaRPr lang="en-US" sz="2400"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endParaRPr>
          </a:p>
        </p:txBody>
      </p:sp>
      <p:pic>
        <p:nvPicPr>
          <p:cNvPr id="11" name="رسم 10" descr="ساعة توقيت 66% مع تعبئة خالصة">
            <a:extLst>
              <a:ext uri="{FF2B5EF4-FFF2-40B4-BE49-F238E27FC236}">
                <a16:creationId xmlns:a16="http://schemas.microsoft.com/office/drawing/2014/main" id="{E9542030-D23F-8C08-31BC-B42AFC5BAB6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412" y="4673769"/>
            <a:ext cx="608889" cy="608889"/>
          </a:xfrm>
          <a:prstGeom prst="rect">
            <a:avLst/>
          </a:prstGeom>
        </p:spPr>
      </p:pic>
      <p:sp>
        <p:nvSpPr>
          <p:cNvPr id="13" name="Rectangle 123">
            <a:extLst>
              <a:ext uri="{FF2B5EF4-FFF2-40B4-BE49-F238E27FC236}">
                <a16:creationId xmlns:a16="http://schemas.microsoft.com/office/drawing/2014/main" id="{EF7CA572-231E-4090-2F9C-2F13AD1DBB03}"/>
              </a:ext>
            </a:extLst>
          </p:cNvPr>
          <p:cNvSpPr/>
          <p:nvPr/>
        </p:nvSpPr>
        <p:spPr>
          <a:xfrm>
            <a:off x="185821" y="2081239"/>
            <a:ext cx="2759600" cy="421654"/>
          </a:xfrm>
          <a:prstGeom prst="rect">
            <a:avLst/>
          </a:prstGeom>
        </p:spPr>
        <p:txBody>
          <a:bodyPr wrap="square">
            <a:spAutoFit/>
          </a:bodyPr>
          <a:lstStyle/>
          <a:p>
            <a:pPr algn="ctr" rtl="1">
              <a:lnSpc>
                <a:spcPct val="107000"/>
              </a:lnSpc>
              <a:spcAft>
                <a:spcPts val="800"/>
              </a:spcAft>
            </a:pPr>
            <a:r>
              <a:rPr lang="ar-SA" sz="2000" b="1" dirty="0">
                <a:solidFill>
                  <a:srgbClr val="15445A"/>
                </a:solidFill>
                <a:latin typeface="A Jannat LT" panose="01000000000000000000" pitchFamily="2" charset="-78"/>
                <a:cs typeface="A Jannat LT" panose="01000000000000000000" pitchFamily="2" charset="-78"/>
              </a:rPr>
              <a:t>إدارة الموهوبين/ــات</a:t>
            </a:r>
            <a:endParaRPr lang="en-US" sz="2000" b="1" dirty="0">
              <a:solidFill>
                <a:srgbClr val="15445A"/>
              </a:solidFill>
              <a:latin typeface="A Jannat LT" panose="01000000000000000000" pitchFamily="2" charset="-78"/>
              <a:cs typeface="A Jannat LT" panose="01000000000000000000" pitchFamily="2" charset="-78"/>
            </a:endParaRPr>
          </a:p>
        </p:txBody>
      </p:sp>
      <p:sp>
        <p:nvSpPr>
          <p:cNvPr id="15" name="Rectangle 123">
            <a:extLst>
              <a:ext uri="{FF2B5EF4-FFF2-40B4-BE49-F238E27FC236}">
                <a16:creationId xmlns:a16="http://schemas.microsoft.com/office/drawing/2014/main" id="{7670A0DA-807F-D7FD-9625-8AC8D67C839E}"/>
              </a:ext>
            </a:extLst>
          </p:cNvPr>
          <p:cNvSpPr/>
          <p:nvPr/>
        </p:nvSpPr>
        <p:spPr>
          <a:xfrm>
            <a:off x="79943" y="3520863"/>
            <a:ext cx="2759600" cy="750975"/>
          </a:xfrm>
          <a:prstGeom prst="rect">
            <a:avLst/>
          </a:prstGeom>
        </p:spPr>
        <p:txBody>
          <a:bodyPr wrap="square">
            <a:spAutoFit/>
          </a:bodyPr>
          <a:lstStyle/>
          <a:p>
            <a:pPr algn="ctr" rtl="1">
              <a:lnSpc>
                <a:spcPct val="107000"/>
              </a:lnSpc>
              <a:spcAft>
                <a:spcPts val="800"/>
              </a:spcAft>
            </a:pPr>
            <a:r>
              <a:rPr lang="ar-SA" sz="2000" b="1" dirty="0">
                <a:solidFill>
                  <a:srgbClr val="15445A"/>
                </a:solidFill>
                <a:latin typeface="A Jannat LT" panose="01000000000000000000" pitchFamily="2" charset="-78"/>
                <a:cs typeface="A Jannat LT" panose="01000000000000000000" pitchFamily="2" charset="-78"/>
              </a:rPr>
              <a:t>تحديد المجالات التي يتم تسكبن الطلبة عليها</a:t>
            </a:r>
            <a:endParaRPr lang="en-US" sz="2000" b="1" dirty="0">
              <a:solidFill>
                <a:srgbClr val="0C8F92"/>
              </a:solidFill>
              <a:latin typeface="A Jannat LT" panose="01000000000000000000" pitchFamily="2" charset="-78"/>
              <a:cs typeface="A Jannat LT" panose="01000000000000000000" pitchFamily="2" charset="-78"/>
            </a:endParaRPr>
          </a:p>
        </p:txBody>
      </p:sp>
    </p:spTree>
    <p:extLst>
      <p:ext uri="{BB962C8B-B14F-4D97-AF65-F5344CB8AC3E}">
        <p14:creationId xmlns:p14="http://schemas.microsoft.com/office/powerpoint/2010/main" val="129993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500"/>
                                        <p:tgtEl>
                                          <p:spTgt spid="1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3">
                                            <p:txEl>
                                              <p:pRg st="0" end="0"/>
                                            </p:txEl>
                                          </p:spTgt>
                                        </p:tgtEl>
                                        <p:attrNameLst>
                                          <p:attrName>style.visibility</p:attrName>
                                        </p:attrNameLst>
                                      </p:cBhvr>
                                      <p:to>
                                        <p:strVal val="visible"/>
                                      </p:to>
                                    </p:set>
                                    <p:animEffect transition="in" filter="fade">
                                      <p:cBhvr>
                                        <p:cTn id="49" dur="500"/>
                                        <p:tgtEl>
                                          <p:spTgt spid="13">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5">
                                            <p:txEl>
                                              <p:pRg st="0" end="0"/>
                                            </p:txEl>
                                          </p:spTgt>
                                        </p:tgtEl>
                                        <p:attrNameLst>
                                          <p:attrName>style.visibility</p:attrName>
                                        </p:attrNameLst>
                                      </p:cBhvr>
                                      <p:to>
                                        <p:strVal val="visible"/>
                                      </p:to>
                                    </p:set>
                                    <p:animEffect transition="in" filter="fade">
                                      <p:cBhvr>
                                        <p:cTn id="54"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4" grpId="0"/>
      <p:bldP spid="21" grpId="0" animBg="1"/>
      <p:bldP spid="22"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FC9F8-6345-9916-AFF8-8549C63E710F}"/>
            </a:ext>
          </a:extLst>
        </p:cNvPr>
        <p:cNvGrpSpPr/>
        <p:nvPr/>
      </p:nvGrpSpPr>
      <p:grpSpPr>
        <a:xfrm>
          <a:off x="0" y="0"/>
          <a:ext cx="0" cy="0"/>
          <a:chOff x="0" y="0"/>
          <a:chExt cx="0" cy="0"/>
        </a:xfrm>
      </p:grpSpPr>
      <p:sp>
        <p:nvSpPr>
          <p:cNvPr id="6" name="مربع نص 5">
            <a:extLst>
              <a:ext uri="{FF2B5EF4-FFF2-40B4-BE49-F238E27FC236}">
                <a16:creationId xmlns:a16="http://schemas.microsoft.com/office/drawing/2014/main" id="{4AF8ED14-12DB-5BEA-CB3C-068DF072238F}"/>
              </a:ext>
            </a:extLst>
          </p:cNvPr>
          <p:cNvSpPr txBox="1"/>
          <p:nvPr/>
        </p:nvSpPr>
        <p:spPr>
          <a:xfrm>
            <a:off x="8404993" y="6596390"/>
            <a:ext cx="3787007" cy="261610"/>
          </a:xfrm>
          <a:prstGeom prst="rect">
            <a:avLst/>
          </a:prstGeom>
          <a:noFill/>
        </p:spPr>
        <p:txBody>
          <a:bodyPr wrap="square">
            <a:spAutoFit/>
          </a:bodyPr>
          <a:lstStyle/>
          <a:p>
            <a:pPr algn="ctr" rtl="1"/>
            <a:r>
              <a:rPr lang="ar-SA" sz="1100" b="1" dirty="0">
                <a:solidFill>
                  <a:schemeClr val="bg1"/>
                </a:solidFill>
                <a:latin typeface="A Jannat LT" panose="01000000000000000000" pitchFamily="2" charset="-78"/>
                <a:cs typeface="A Jannat LT" panose="01000000000000000000" pitchFamily="2" charset="-78"/>
              </a:rPr>
              <a:t>الشؤون التعليمية - إدارة تنمية القدرات - قسم الموهوبين</a:t>
            </a:r>
          </a:p>
        </p:txBody>
      </p:sp>
      <p:sp>
        <p:nvSpPr>
          <p:cNvPr id="5" name="TextBox 124">
            <a:extLst>
              <a:ext uri="{FF2B5EF4-FFF2-40B4-BE49-F238E27FC236}">
                <a16:creationId xmlns:a16="http://schemas.microsoft.com/office/drawing/2014/main" id="{B6CBDE04-9424-EE9C-DDDA-C591EEAFB6C2}"/>
              </a:ext>
            </a:extLst>
          </p:cNvPr>
          <p:cNvSpPr txBox="1"/>
          <p:nvPr/>
        </p:nvSpPr>
        <p:spPr>
          <a:xfrm>
            <a:off x="8584577" y="909528"/>
            <a:ext cx="2759600" cy="487506"/>
          </a:xfrm>
          <a:prstGeom prst="rect">
            <a:avLst/>
          </a:prstGeom>
          <a:solidFill>
            <a:srgbClr val="C1B48A"/>
          </a:solidFill>
        </p:spPr>
        <p:txBody>
          <a:bodyPr wrap="square" rtlCol="0">
            <a:spAutoFit/>
          </a:bodyPr>
          <a:lstStyle/>
          <a:p>
            <a:pPr algn="ctr" rtl="1">
              <a:lnSpc>
                <a:spcPct val="107000"/>
              </a:lnSpc>
              <a:spcAft>
                <a:spcPts val="800"/>
              </a:spcAft>
            </a:pPr>
            <a:r>
              <a:rPr lang="ar-SA" sz="2400" b="1" dirty="0">
                <a:solidFill>
                  <a:schemeClr val="bg1"/>
                </a:solidFill>
                <a:latin typeface="A Jannat LT" panose="01000000000000000000" pitchFamily="2" charset="-78"/>
                <a:cs typeface="A Jannat LT" panose="01000000000000000000" pitchFamily="2" charset="-78"/>
              </a:rPr>
              <a:t>المرحلة الأولى</a:t>
            </a:r>
            <a:endParaRPr lang="en-US" sz="2400" b="1" dirty="0">
              <a:solidFill>
                <a:schemeClr val="bg1"/>
              </a:solidFill>
              <a:latin typeface="A Jannat LT" panose="01000000000000000000" pitchFamily="2" charset="-78"/>
              <a:cs typeface="A Jannat LT" panose="01000000000000000000" pitchFamily="2" charset="-78"/>
            </a:endParaRPr>
          </a:p>
        </p:txBody>
      </p:sp>
      <p:grpSp>
        <p:nvGrpSpPr>
          <p:cNvPr id="7" name="Group 1">
            <a:extLst>
              <a:ext uri="{FF2B5EF4-FFF2-40B4-BE49-F238E27FC236}">
                <a16:creationId xmlns:a16="http://schemas.microsoft.com/office/drawing/2014/main" id="{AAA8F867-3FB4-FD28-1E5C-20B3156317CB}"/>
              </a:ext>
            </a:extLst>
          </p:cNvPr>
          <p:cNvGrpSpPr/>
          <p:nvPr/>
        </p:nvGrpSpPr>
        <p:grpSpPr>
          <a:xfrm>
            <a:off x="11087127" y="488509"/>
            <a:ext cx="995461" cy="995461"/>
            <a:chOff x="10314807" y="2138452"/>
            <a:chExt cx="995461" cy="995461"/>
          </a:xfrm>
          <a:solidFill>
            <a:srgbClr val="048BBB"/>
          </a:solidFill>
        </p:grpSpPr>
        <p:sp>
          <p:nvSpPr>
            <p:cNvPr id="8" name="Oval 98">
              <a:extLst>
                <a:ext uri="{FF2B5EF4-FFF2-40B4-BE49-F238E27FC236}">
                  <a16:creationId xmlns:a16="http://schemas.microsoft.com/office/drawing/2014/main" id="{C6C8AF3E-7C5C-DECA-E770-C10A65BB04B3}"/>
                </a:ext>
              </a:extLst>
            </p:cNvPr>
            <p:cNvSpPr/>
            <p:nvPr/>
          </p:nvSpPr>
          <p:spPr>
            <a:xfrm>
              <a:off x="10314807" y="2138452"/>
              <a:ext cx="995461" cy="995461"/>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136">
              <a:extLst>
                <a:ext uri="{FF2B5EF4-FFF2-40B4-BE49-F238E27FC236}">
                  <a16:creationId xmlns:a16="http://schemas.microsoft.com/office/drawing/2014/main" id="{F36B7F93-F584-02D6-5C83-CA02C71AE43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82751" y="2382006"/>
              <a:ext cx="432000" cy="432000"/>
            </a:xfrm>
            <a:prstGeom prst="rect">
              <a:avLst/>
            </a:prstGeom>
          </p:spPr>
        </p:pic>
      </p:grpSp>
      <p:sp>
        <p:nvSpPr>
          <p:cNvPr id="10" name="Rectangle 123">
            <a:extLst>
              <a:ext uri="{FF2B5EF4-FFF2-40B4-BE49-F238E27FC236}">
                <a16:creationId xmlns:a16="http://schemas.microsoft.com/office/drawing/2014/main" id="{7CB12C7E-7154-A3A6-3C2F-B4A93B2AF361}"/>
              </a:ext>
            </a:extLst>
          </p:cNvPr>
          <p:cNvSpPr/>
          <p:nvPr/>
        </p:nvSpPr>
        <p:spPr>
          <a:xfrm>
            <a:off x="3744197" y="1445614"/>
            <a:ext cx="7662576" cy="487506"/>
          </a:xfrm>
          <a:prstGeom prst="rect">
            <a:avLst/>
          </a:prstGeom>
        </p:spPr>
        <p:txBody>
          <a:bodyPr wrap="square">
            <a:spAutoFit/>
          </a:bodyPr>
          <a:lstStyle/>
          <a:p>
            <a:pPr algn="ctr" rtl="1">
              <a:lnSpc>
                <a:spcPct val="107000"/>
              </a:lnSpc>
              <a:spcAft>
                <a:spcPts val="800"/>
              </a:spcAft>
            </a:pPr>
            <a:r>
              <a:rPr lang="ar-SA" sz="2400" b="1" dirty="0">
                <a:solidFill>
                  <a:srgbClr val="048BBB"/>
                </a:solidFill>
                <a:latin typeface="A Jannat LT" panose="01000000000000000000" pitchFamily="2" charset="-78"/>
                <a:cs typeface="A Jannat LT" panose="01000000000000000000" pitchFamily="2" charset="-78"/>
              </a:rPr>
              <a:t>اجراء المخاطبات الرسمية للمختصين والمشرفيين الاكاديميين </a:t>
            </a:r>
            <a:endParaRPr lang="en-US" sz="2400" b="1" dirty="0">
              <a:solidFill>
                <a:srgbClr val="048BBB"/>
              </a:solidFill>
              <a:latin typeface="A Jannat LT" panose="01000000000000000000" pitchFamily="2" charset="-78"/>
              <a:cs typeface="A Jannat LT" panose="01000000000000000000" pitchFamily="2" charset="-78"/>
            </a:endParaRPr>
          </a:p>
        </p:txBody>
      </p:sp>
      <p:sp>
        <p:nvSpPr>
          <p:cNvPr id="12" name="TextBox 7">
            <a:extLst>
              <a:ext uri="{FF2B5EF4-FFF2-40B4-BE49-F238E27FC236}">
                <a16:creationId xmlns:a16="http://schemas.microsoft.com/office/drawing/2014/main" id="{56A53A69-02AC-5FFB-9E82-744BE650AF9D}"/>
              </a:ext>
            </a:extLst>
          </p:cNvPr>
          <p:cNvSpPr txBox="1"/>
          <p:nvPr/>
        </p:nvSpPr>
        <p:spPr>
          <a:xfrm>
            <a:off x="8447804" y="1951349"/>
            <a:ext cx="3158335" cy="600164"/>
          </a:xfrm>
          <a:prstGeom prst="rect">
            <a:avLst/>
          </a:prstGeom>
          <a:solidFill>
            <a:srgbClr val="36A5CA"/>
          </a:solidFill>
        </p:spPr>
        <p:txBody>
          <a:bodyPr wrap="square" rtlCol="0">
            <a:spAutoFit/>
          </a:bodyPr>
          <a:lstStyle/>
          <a:p>
            <a:pPr algn="ctr" rtl="1">
              <a:lnSpc>
                <a:spcPct val="150000"/>
              </a:lnSpc>
            </a:pPr>
            <a:r>
              <a:rPr lang="ar-SA" sz="2400"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rPr>
              <a:t>الإجراءات </a:t>
            </a:r>
            <a:endParaRPr lang="en-US" sz="2400"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endParaRPr>
          </a:p>
        </p:txBody>
      </p:sp>
      <p:sp>
        <p:nvSpPr>
          <p:cNvPr id="14" name="Rectangle 6">
            <a:extLst>
              <a:ext uri="{FF2B5EF4-FFF2-40B4-BE49-F238E27FC236}">
                <a16:creationId xmlns:a16="http://schemas.microsoft.com/office/drawing/2014/main" id="{7162A62E-45A5-4968-0AE6-8B474BCAFE2B}"/>
              </a:ext>
            </a:extLst>
          </p:cNvPr>
          <p:cNvSpPr/>
          <p:nvPr/>
        </p:nvSpPr>
        <p:spPr>
          <a:xfrm>
            <a:off x="5212080" y="2798658"/>
            <a:ext cx="6394059" cy="619272"/>
          </a:xfrm>
          <a:prstGeom prst="rect">
            <a:avLst/>
          </a:prstGeom>
        </p:spPr>
        <p:txBody>
          <a:bodyPr wrap="square">
            <a:spAutoFit/>
          </a:bodyPr>
          <a:lstStyle/>
          <a:p>
            <a:pPr algn="justLow" rtl="1">
              <a:lnSpc>
                <a:spcPct val="107000"/>
              </a:lnSpc>
              <a:spcAft>
                <a:spcPts val="800"/>
              </a:spcAft>
            </a:pPr>
            <a:r>
              <a:rPr lang="ar-SA" sz="1600" b="1" dirty="0">
                <a:solidFill>
                  <a:schemeClr val="tx1">
                    <a:lumMod val="65000"/>
                    <a:lumOff val="35000"/>
                  </a:schemeClr>
                </a:solidFill>
                <a:latin typeface="A Jannat LT" panose="01000000000000000000" pitchFamily="2" charset="-78"/>
                <a:cs typeface="A Jannat LT" panose="01000000000000000000" pitchFamily="2" charset="-78"/>
              </a:rPr>
              <a:t>كتابة الخطابات الرسمية من المدير العام للتعليم إلى معالي رئيس الجامعة تتضمن أسماء المشرفين الأكاديميين.</a:t>
            </a:r>
            <a:endParaRPr lang="ar-SA" sz="1600" b="1" dirty="0">
              <a:solidFill>
                <a:srgbClr val="0C8F92"/>
              </a:solidFill>
              <a:latin typeface="A Jannat LT" panose="01000000000000000000" pitchFamily="2" charset="-78"/>
              <a:cs typeface="A Jannat LT" panose="01000000000000000000" pitchFamily="2" charset="-78"/>
            </a:endParaRPr>
          </a:p>
        </p:txBody>
      </p:sp>
      <p:sp>
        <p:nvSpPr>
          <p:cNvPr id="21" name="TextBox 7">
            <a:extLst>
              <a:ext uri="{FF2B5EF4-FFF2-40B4-BE49-F238E27FC236}">
                <a16:creationId xmlns:a16="http://schemas.microsoft.com/office/drawing/2014/main" id="{0561B75A-A438-F6A4-8143-CF0D05F09C8D}"/>
              </a:ext>
            </a:extLst>
          </p:cNvPr>
          <p:cNvSpPr txBox="1"/>
          <p:nvPr/>
        </p:nvSpPr>
        <p:spPr>
          <a:xfrm>
            <a:off x="109413" y="1279697"/>
            <a:ext cx="2759601" cy="600164"/>
          </a:xfrm>
          <a:prstGeom prst="rect">
            <a:avLst/>
          </a:prstGeom>
          <a:solidFill>
            <a:srgbClr val="36A5CA"/>
          </a:solidFill>
        </p:spPr>
        <p:txBody>
          <a:bodyPr wrap="square" rtlCol="0">
            <a:spAutoFit/>
          </a:bodyPr>
          <a:lstStyle/>
          <a:p>
            <a:pPr algn="r" rtl="1">
              <a:lnSpc>
                <a:spcPct val="150000"/>
              </a:lnSpc>
            </a:pPr>
            <a:r>
              <a:rPr lang="ar-SA" sz="2400"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rPr>
              <a:t>الجهة المنفذة </a:t>
            </a:r>
            <a:endParaRPr lang="en-US" sz="2400"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endParaRPr>
          </a:p>
        </p:txBody>
      </p:sp>
      <p:sp>
        <p:nvSpPr>
          <p:cNvPr id="22" name="TextBox 7">
            <a:extLst>
              <a:ext uri="{FF2B5EF4-FFF2-40B4-BE49-F238E27FC236}">
                <a16:creationId xmlns:a16="http://schemas.microsoft.com/office/drawing/2014/main" id="{0D592A05-DF8C-CC17-930F-26E8209363B7}"/>
              </a:ext>
            </a:extLst>
          </p:cNvPr>
          <p:cNvSpPr txBox="1"/>
          <p:nvPr/>
        </p:nvSpPr>
        <p:spPr>
          <a:xfrm>
            <a:off x="109412" y="2741411"/>
            <a:ext cx="2759601" cy="600164"/>
          </a:xfrm>
          <a:prstGeom prst="rect">
            <a:avLst/>
          </a:prstGeom>
          <a:solidFill>
            <a:srgbClr val="36A5CA"/>
          </a:solidFill>
        </p:spPr>
        <p:txBody>
          <a:bodyPr wrap="square" rtlCol="0">
            <a:spAutoFit/>
          </a:bodyPr>
          <a:lstStyle/>
          <a:p>
            <a:pPr algn="r" rtl="1">
              <a:lnSpc>
                <a:spcPct val="150000"/>
              </a:lnSpc>
            </a:pPr>
            <a:r>
              <a:rPr lang="ar-SA" sz="2400"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rPr>
              <a:t>مؤشر الإنجاز </a:t>
            </a:r>
            <a:endParaRPr lang="en-US" sz="2400"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endParaRPr>
          </a:p>
        </p:txBody>
      </p:sp>
      <p:sp>
        <p:nvSpPr>
          <p:cNvPr id="23" name="Rectangle 15">
            <a:extLst>
              <a:ext uri="{FF2B5EF4-FFF2-40B4-BE49-F238E27FC236}">
                <a16:creationId xmlns:a16="http://schemas.microsoft.com/office/drawing/2014/main" id="{E58DFB1B-6CB6-1E46-AF48-DDE342EC2C85}"/>
              </a:ext>
            </a:extLst>
          </p:cNvPr>
          <p:cNvSpPr/>
          <p:nvPr/>
        </p:nvSpPr>
        <p:spPr>
          <a:xfrm rot="5400000">
            <a:off x="320841" y="2822757"/>
            <a:ext cx="397724" cy="397196"/>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4" name="Oval 35">
            <a:extLst>
              <a:ext uri="{FF2B5EF4-FFF2-40B4-BE49-F238E27FC236}">
                <a16:creationId xmlns:a16="http://schemas.microsoft.com/office/drawing/2014/main" id="{35F819EE-A590-DA81-3102-809822925027}"/>
              </a:ext>
            </a:extLst>
          </p:cNvPr>
          <p:cNvSpPr/>
          <p:nvPr/>
        </p:nvSpPr>
        <p:spPr>
          <a:xfrm>
            <a:off x="11371752" y="750786"/>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26" name="رسم 25" descr="منزل مع تعبئة خالصة">
            <a:extLst>
              <a:ext uri="{FF2B5EF4-FFF2-40B4-BE49-F238E27FC236}">
                <a16:creationId xmlns:a16="http://schemas.microsoft.com/office/drawing/2014/main" id="{06F4D7F8-4599-9704-5F96-003A24EB42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3619" y="1267691"/>
            <a:ext cx="612169" cy="612169"/>
          </a:xfrm>
          <a:prstGeom prst="rect">
            <a:avLst/>
          </a:prstGeom>
        </p:spPr>
      </p:pic>
      <p:sp>
        <p:nvSpPr>
          <p:cNvPr id="2" name="TextBox 7">
            <a:extLst>
              <a:ext uri="{FF2B5EF4-FFF2-40B4-BE49-F238E27FC236}">
                <a16:creationId xmlns:a16="http://schemas.microsoft.com/office/drawing/2014/main" id="{14A99128-2225-EA38-1D4F-DC1B3DB9E8AF}"/>
              </a:ext>
            </a:extLst>
          </p:cNvPr>
          <p:cNvSpPr txBox="1"/>
          <p:nvPr/>
        </p:nvSpPr>
        <p:spPr>
          <a:xfrm>
            <a:off x="109412" y="4682495"/>
            <a:ext cx="2759601" cy="600164"/>
          </a:xfrm>
          <a:prstGeom prst="rect">
            <a:avLst/>
          </a:prstGeom>
          <a:solidFill>
            <a:srgbClr val="36A5CA"/>
          </a:solidFill>
        </p:spPr>
        <p:txBody>
          <a:bodyPr wrap="square" rtlCol="0">
            <a:spAutoFit/>
          </a:bodyPr>
          <a:lstStyle/>
          <a:p>
            <a:pPr algn="r" rtl="1">
              <a:lnSpc>
                <a:spcPct val="150000"/>
              </a:lnSpc>
            </a:pPr>
            <a:r>
              <a:rPr lang="ar-SA" sz="2400"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rPr>
              <a:t>الفترة الزمنية </a:t>
            </a:r>
            <a:endParaRPr lang="en-US" sz="2400"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endParaRPr>
          </a:p>
        </p:txBody>
      </p:sp>
      <p:pic>
        <p:nvPicPr>
          <p:cNvPr id="11" name="رسم 10" descr="ساعة توقيت 66% مع تعبئة خالصة">
            <a:extLst>
              <a:ext uri="{FF2B5EF4-FFF2-40B4-BE49-F238E27FC236}">
                <a16:creationId xmlns:a16="http://schemas.microsoft.com/office/drawing/2014/main" id="{A7B8AF3E-0B31-CFCB-4377-8F2DF7FC433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412" y="4673769"/>
            <a:ext cx="608889" cy="608889"/>
          </a:xfrm>
          <a:prstGeom prst="rect">
            <a:avLst/>
          </a:prstGeom>
        </p:spPr>
      </p:pic>
      <p:sp>
        <p:nvSpPr>
          <p:cNvPr id="13" name="Rectangle 123">
            <a:extLst>
              <a:ext uri="{FF2B5EF4-FFF2-40B4-BE49-F238E27FC236}">
                <a16:creationId xmlns:a16="http://schemas.microsoft.com/office/drawing/2014/main" id="{B1E01BAC-F045-A693-BFC1-750577E7AC27}"/>
              </a:ext>
            </a:extLst>
          </p:cNvPr>
          <p:cNvSpPr/>
          <p:nvPr/>
        </p:nvSpPr>
        <p:spPr>
          <a:xfrm>
            <a:off x="109413" y="2100368"/>
            <a:ext cx="2759600" cy="421654"/>
          </a:xfrm>
          <a:prstGeom prst="rect">
            <a:avLst/>
          </a:prstGeom>
        </p:spPr>
        <p:txBody>
          <a:bodyPr wrap="square">
            <a:spAutoFit/>
          </a:bodyPr>
          <a:lstStyle/>
          <a:p>
            <a:pPr algn="ctr" rtl="1">
              <a:lnSpc>
                <a:spcPct val="107000"/>
              </a:lnSpc>
              <a:spcAft>
                <a:spcPts val="800"/>
              </a:spcAft>
            </a:pPr>
            <a:r>
              <a:rPr lang="ar-SA" sz="2000" b="1" dirty="0">
                <a:solidFill>
                  <a:srgbClr val="15445A"/>
                </a:solidFill>
                <a:latin typeface="A Jannat LT" panose="01000000000000000000" pitchFamily="2" charset="-78"/>
                <a:cs typeface="A Jannat LT" panose="01000000000000000000" pitchFamily="2" charset="-78"/>
              </a:rPr>
              <a:t>إدارتي الموهوبين/ــات</a:t>
            </a:r>
          </a:p>
        </p:txBody>
      </p:sp>
      <p:sp>
        <p:nvSpPr>
          <p:cNvPr id="15" name="Rectangle 123">
            <a:extLst>
              <a:ext uri="{FF2B5EF4-FFF2-40B4-BE49-F238E27FC236}">
                <a16:creationId xmlns:a16="http://schemas.microsoft.com/office/drawing/2014/main" id="{AE7FFCD7-DAA5-8C35-40C7-DF7AE58869A3}"/>
              </a:ext>
            </a:extLst>
          </p:cNvPr>
          <p:cNvSpPr/>
          <p:nvPr/>
        </p:nvSpPr>
        <p:spPr>
          <a:xfrm>
            <a:off x="79943" y="3520863"/>
            <a:ext cx="2759600" cy="421654"/>
          </a:xfrm>
          <a:prstGeom prst="rect">
            <a:avLst/>
          </a:prstGeom>
        </p:spPr>
        <p:txBody>
          <a:bodyPr wrap="square">
            <a:spAutoFit/>
          </a:bodyPr>
          <a:lstStyle/>
          <a:p>
            <a:pPr algn="ctr" rtl="1">
              <a:lnSpc>
                <a:spcPct val="107000"/>
              </a:lnSpc>
              <a:spcAft>
                <a:spcPts val="800"/>
              </a:spcAft>
            </a:pPr>
            <a:r>
              <a:rPr lang="ar-SA" sz="2000" b="1" dirty="0">
                <a:solidFill>
                  <a:srgbClr val="15445A"/>
                </a:solidFill>
                <a:latin typeface="A Jannat LT" panose="01000000000000000000" pitchFamily="2" charset="-78"/>
                <a:cs typeface="A Jannat LT" panose="01000000000000000000" pitchFamily="2" charset="-78"/>
              </a:rPr>
              <a:t>المخاطبات الرسمية</a:t>
            </a:r>
          </a:p>
        </p:txBody>
      </p:sp>
    </p:spTree>
    <p:extLst>
      <p:ext uri="{BB962C8B-B14F-4D97-AF65-F5344CB8AC3E}">
        <p14:creationId xmlns:p14="http://schemas.microsoft.com/office/powerpoint/2010/main" val="28347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500"/>
                                        <p:tgtEl>
                                          <p:spTgt spid="1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3">
                                            <p:txEl>
                                              <p:pRg st="0" end="0"/>
                                            </p:txEl>
                                          </p:spTgt>
                                        </p:tgtEl>
                                        <p:attrNameLst>
                                          <p:attrName>style.visibility</p:attrName>
                                        </p:attrNameLst>
                                      </p:cBhvr>
                                      <p:to>
                                        <p:strVal val="visible"/>
                                      </p:to>
                                    </p:set>
                                    <p:animEffect transition="in" filter="fade">
                                      <p:cBhvr>
                                        <p:cTn id="49" dur="500"/>
                                        <p:tgtEl>
                                          <p:spTgt spid="13">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5">
                                            <p:txEl>
                                              <p:pRg st="0" end="0"/>
                                            </p:txEl>
                                          </p:spTgt>
                                        </p:tgtEl>
                                        <p:attrNameLst>
                                          <p:attrName>style.visibility</p:attrName>
                                        </p:attrNameLst>
                                      </p:cBhvr>
                                      <p:to>
                                        <p:strVal val="visible"/>
                                      </p:to>
                                    </p:set>
                                    <p:animEffect transition="in" filter="fade">
                                      <p:cBhvr>
                                        <p:cTn id="54"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4" grpId="0"/>
      <p:bldP spid="21" grpId="0" animBg="1"/>
      <p:bldP spid="22"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DCFE4-347E-E62B-86A5-632C448B27A3}"/>
            </a:ext>
          </a:extLst>
        </p:cNvPr>
        <p:cNvGrpSpPr/>
        <p:nvPr/>
      </p:nvGrpSpPr>
      <p:grpSpPr>
        <a:xfrm>
          <a:off x="0" y="0"/>
          <a:ext cx="0" cy="0"/>
          <a:chOff x="0" y="0"/>
          <a:chExt cx="0" cy="0"/>
        </a:xfrm>
      </p:grpSpPr>
      <p:sp>
        <p:nvSpPr>
          <p:cNvPr id="6" name="مربع نص 5">
            <a:extLst>
              <a:ext uri="{FF2B5EF4-FFF2-40B4-BE49-F238E27FC236}">
                <a16:creationId xmlns:a16="http://schemas.microsoft.com/office/drawing/2014/main" id="{B62A0F27-C670-AD16-5737-27663299B40B}"/>
              </a:ext>
            </a:extLst>
          </p:cNvPr>
          <p:cNvSpPr txBox="1"/>
          <p:nvPr/>
        </p:nvSpPr>
        <p:spPr>
          <a:xfrm>
            <a:off x="8404993" y="6596390"/>
            <a:ext cx="3787007" cy="261610"/>
          </a:xfrm>
          <a:prstGeom prst="rect">
            <a:avLst/>
          </a:prstGeom>
          <a:noFill/>
        </p:spPr>
        <p:txBody>
          <a:bodyPr wrap="square">
            <a:spAutoFit/>
          </a:bodyPr>
          <a:lstStyle/>
          <a:p>
            <a:pPr algn="ctr" rtl="1"/>
            <a:r>
              <a:rPr lang="ar-SA" sz="1100" b="1" dirty="0">
                <a:solidFill>
                  <a:schemeClr val="bg1"/>
                </a:solidFill>
                <a:latin typeface="A Jannat LT" panose="01000000000000000000" pitchFamily="2" charset="-78"/>
                <a:cs typeface="A Jannat LT" panose="01000000000000000000" pitchFamily="2" charset="-78"/>
              </a:rPr>
              <a:t>الشؤون التعليمية - إدارة تنمية القدرات - قسم الموهوبين</a:t>
            </a:r>
          </a:p>
        </p:txBody>
      </p:sp>
      <p:sp>
        <p:nvSpPr>
          <p:cNvPr id="5" name="TextBox 124">
            <a:extLst>
              <a:ext uri="{FF2B5EF4-FFF2-40B4-BE49-F238E27FC236}">
                <a16:creationId xmlns:a16="http://schemas.microsoft.com/office/drawing/2014/main" id="{6D0C36B6-8190-4832-8197-8E6C10B4DF44}"/>
              </a:ext>
            </a:extLst>
          </p:cNvPr>
          <p:cNvSpPr txBox="1"/>
          <p:nvPr/>
        </p:nvSpPr>
        <p:spPr>
          <a:xfrm>
            <a:off x="8584577" y="909528"/>
            <a:ext cx="2759600" cy="487506"/>
          </a:xfrm>
          <a:prstGeom prst="rect">
            <a:avLst/>
          </a:prstGeom>
          <a:solidFill>
            <a:srgbClr val="C1B48A"/>
          </a:solidFill>
        </p:spPr>
        <p:txBody>
          <a:bodyPr wrap="square" rtlCol="0">
            <a:spAutoFit/>
          </a:bodyPr>
          <a:lstStyle/>
          <a:p>
            <a:pPr algn="ctr" rtl="1">
              <a:lnSpc>
                <a:spcPct val="107000"/>
              </a:lnSpc>
              <a:spcAft>
                <a:spcPts val="800"/>
              </a:spcAft>
            </a:pPr>
            <a:r>
              <a:rPr lang="ar-SA" sz="2400" b="1" dirty="0">
                <a:solidFill>
                  <a:schemeClr val="bg1"/>
                </a:solidFill>
                <a:latin typeface="A Jannat LT" panose="01000000000000000000" pitchFamily="2" charset="-78"/>
                <a:cs typeface="A Jannat LT" panose="01000000000000000000" pitchFamily="2" charset="-78"/>
              </a:rPr>
              <a:t>المرحلة الأولى</a:t>
            </a:r>
            <a:endParaRPr lang="en-US" sz="2400" b="1" dirty="0">
              <a:solidFill>
                <a:schemeClr val="bg1"/>
              </a:solidFill>
              <a:latin typeface="A Jannat LT" panose="01000000000000000000" pitchFamily="2" charset="-78"/>
              <a:cs typeface="A Jannat LT" panose="01000000000000000000" pitchFamily="2" charset="-78"/>
            </a:endParaRPr>
          </a:p>
        </p:txBody>
      </p:sp>
      <p:grpSp>
        <p:nvGrpSpPr>
          <p:cNvPr id="7" name="Group 1">
            <a:extLst>
              <a:ext uri="{FF2B5EF4-FFF2-40B4-BE49-F238E27FC236}">
                <a16:creationId xmlns:a16="http://schemas.microsoft.com/office/drawing/2014/main" id="{3A7A375A-3FAA-507D-1221-DDF3B42D3691}"/>
              </a:ext>
            </a:extLst>
          </p:cNvPr>
          <p:cNvGrpSpPr/>
          <p:nvPr/>
        </p:nvGrpSpPr>
        <p:grpSpPr>
          <a:xfrm>
            <a:off x="11087127" y="488509"/>
            <a:ext cx="995461" cy="995461"/>
            <a:chOff x="10314807" y="2138452"/>
            <a:chExt cx="995461" cy="995461"/>
          </a:xfrm>
          <a:solidFill>
            <a:srgbClr val="048BBB"/>
          </a:solidFill>
        </p:grpSpPr>
        <p:sp>
          <p:nvSpPr>
            <p:cNvPr id="8" name="Oval 98">
              <a:extLst>
                <a:ext uri="{FF2B5EF4-FFF2-40B4-BE49-F238E27FC236}">
                  <a16:creationId xmlns:a16="http://schemas.microsoft.com/office/drawing/2014/main" id="{7D3A01E3-53C8-5949-EFA5-22E7AF7D5276}"/>
                </a:ext>
              </a:extLst>
            </p:cNvPr>
            <p:cNvSpPr/>
            <p:nvPr/>
          </p:nvSpPr>
          <p:spPr>
            <a:xfrm>
              <a:off x="10314807" y="2138452"/>
              <a:ext cx="995461" cy="995461"/>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136">
              <a:extLst>
                <a:ext uri="{FF2B5EF4-FFF2-40B4-BE49-F238E27FC236}">
                  <a16:creationId xmlns:a16="http://schemas.microsoft.com/office/drawing/2014/main" id="{BD3D9C44-228C-4154-8496-E51A7F1103F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82751" y="2382006"/>
              <a:ext cx="432000" cy="432000"/>
            </a:xfrm>
            <a:prstGeom prst="rect">
              <a:avLst/>
            </a:prstGeom>
          </p:spPr>
        </p:pic>
      </p:grpSp>
      <p:sp>
        <p:nvSpPr>
          <p:cNvPr id="10" name="Rectangle 123">
            <a:extLst>
              <a:ext uri="{FF2B5EF4-FFF2-40B4-BE49-F238E27FC236}">
                <a16:creationId xmlns:a16="http://schemas.microsoft.com/office/drawing/2014/main" id="{3A776870-7BAC-22B3-DD4F-C1280FBA6DDB}"/>
              </a:ext>
            </a:extLst>
          </p:cNvPr>
          <p:cNvSpPr/>
          <p:nvPr/>
        </p:nvSpPr>
        <p:spPr>
          <a:xfrm>
            <a:off x="3744197" y="1445614"/>
            <a:ext cx="7662576" cy="487506"/>
          </a:xfrm>
          <a:prstGeom prst="rect">
            <a:avLst/>
          </a:prstGeom>
        </p:spPr>
        <p:txBody>
          <a:bodyPr wrap="square">
            <a:spAutoFit/>
          </a:bodyPr>
          <a:lstStyle/>
          <a:p>
            <a:pPr algn="r" rtl="1">
              <a:lnSpc>
                <a:spcPct val="107000"/>
              </a:lnSpc>
              <a:spcAft>
                <a:spcPts val="800"/>
              </a:spcAft>
            </a:pPr>
            <a:r>
              <a:rPr lang="ar-SA" sz="2400" b="1" dirty="0">
                <a:solidFill>
                  <a:srgbClr val="048BBB"/>
                </a:solidFill>
                <a:latin typeface="A Jannat LT" panose="01000000000000000000" pitchFamily="2" charset="-78"/>
                <a:cs typeface="A Jannat LT" panose="01000000000000000000" pitchFamily="2" charset="-78"/>
              </a:rPr>
              <a:t>عقد اللقاءات </a:t>
            </a:r>
            <a:endParaRPr lang="en-US" sz="2400" b="1" dirty="0">
              <a:solidFill>
                <a:srgbClr val="048BBB"/>
              </a:solidFill>
              <a:latin typeface="A Jannat LT" panose="01000000000000000000" pitchFamily="2" charset="-78"/>
              <a:cs typeface="A Jannat LT" panose="01000000000000000000" pitchFamily="2" charset="-78"/>
            </a:endParaRPr>
          </a:p>
        </p:txBody>
      </p:sp>
      <p:sp>
        <p:nvSpPr>
          <p:cNvPr id="12" name="TextBox 7">
            <a:extLst>
              <a:ext uri="{FF2B5EF4-FFF2-40B4-BE49-F238E27FC236}">
                <a16:creationId xmlns:a16="http://schemas.microsoft.com/office/drawing/2014/main" id="{B9280906-56A3-3570-72ED-AC5EEB5923BE}"/>
              </a:ext>
            </a:extLst>
          </p:cNvPr>
          <p:cNvSpPr txBox="1"/>
          <p:nvPr/>
        </p:nvSpPr>
        <p:spPr>
          <a:xfrm>
            <a:off x="8447804" y="1951349"/>
            <a:ext cx="3158335" cy="600164"/>
          </a:xfrm>
          <a:prstGeom prst="rect">
            <a:avLst/>
          </a:prstGeom>
          <a:solidFill>
            <a:srgbClr val="36A5CA"/>
          </a:solidFill>
        </p:spPr>
        <p:txBody>
          <a:bodyPr wrap="square" rtlCol="0">
            <a:spAutoFit/>
          </a:bodyPr>
          <a:lstStyle/>
          <a:p>
            <a:pPr algn="ctr" rtl="1">
              <a:lnSpc>
                <a:spcPct val="150000"/>
              </a:lnSpc>
            </a:pPr>
            <a:r>
              <a:rPr lang="ar-SA" sz="2400"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rPr>
              <a:t>الإجراءات </a:t>
            </a:r>
            <a:endParaRPr lang="en-US" sz="2400"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endParaRPr>
          </a:p>
        </p:txBody>
      </p:sp>
      <p:sp>
        <p:nvSpPr>
          <p:cNvPr id="14" name="Rectangle 6">
            <a:extLst>
              <a:ext uri="{FF2B5EF4-FFF2-40B4-BE49-F238E27FC236}">
                <a16:creationId xmlns:a16="http://schemas.microsoft.com/office/drawing/2014/main" id="{E698E261-FDDE-3529-C29E-6896A2D7CC90}"/>
              </a:ext>
            </a:extLst>
          </p:cNvPr>
          <p:cNvSpPr/>
          <p:nvPr/>
        </p:nvSpPr>
        <p:spPr>
          <a:xfrm>
            <a:off x="5212080" y="2798658"/>
            <a:ext cx="6394059" cy="882742"/>
          </a:xfrm>
          <a:prstGeom prst="rect">
            <a:avLst/>
          </a:prstGeom>
        </p:spPr>
        <p:txBody>
          <a:bodyPr wrap="square">
            <a:spAutoFit/>
          </a:bodyPr>
          <a:lstStyle/>
          <a:p>
            <a:pPr algn="justLow" rtl="1">
              <a:lnSpc>
                <a:spcPct val="107000"/>
              </a:lnSpc>
              <a:spcAft>
                <a:spcPts val="800"/>
              </a:spcAft>
            </a:pPr>
            <a:r>
              <a:rPr lang="ar-SA" sz="1600" b="1" dirty="0">
                <a:solidFill>
                  <a:schemeClr val="tx1">
                    <a:lumMod val="65000"/>
                    <a:lumOff val="35000"/>
                  </a:schemeClr>
                </a:solidFill>
                <a:latin typeface="A Jannat LT" panose="01000000000000000000" pitchFamily="2" charset="-78"/>
                <a:cs typeface="A Jannat LT" panose="01000000000000000000" pitchFamily="2" charset="-78"/>
              </a:rPr>
              <a:t>عقد لقاءات بشكل مكثف بين المختصين ومجموعات الموهوبين التي سيعملون معها، تهدف لتبادل الآراء والإجابة على تساؤلات الموهوبين ومناقشتها، لوضع إطار وخطة العمل الفردية للمدة اللاحقة.</a:t>
            </a:r>
            <a:endParaRPr lang="ar-SA" sz="1600" b="1" dirty="0">
              <a:solidFill>
                <a:srgbClr val="0C8F92"/>
              </a:solidFill>
              <a:latin typeface="A Jannat LT" panose="01000000000000000000" pitchFamily="2" charset="-78"/>
              <a:cs typeface="A Jannat LT" panose="01000000000000000000" pitchFamily="2" charset="-78"/>
            </a:endParaRPr>
          </a:p>
        </p:txBody>
      </p:sp>
      <p:sp>
        <p:nvSpPr>
          <p:cNvPr id="21" name="TextBox 7">
            <a:extLst>
              <a:ext uri="{FF2B5EF4-FFF2-40B4-BE49-F238E27FC236}">
                <a16:creationId xmlns:a16="http://schemas.microsoft.com/office/drawing/2014/main" id="{4A48BA27-7A60-3D61-3A62-1ADF37BC3DB4}"/>
              </a:ext>
            </a:extLst>
          </p:cNvPr>
          <p:cNvSpPr txBox="1"/>
          <p:nvPr/>
        </p:nvSpPr>
        <p:spPr>
          <a:xfrm>
            <a:off x="109413" y="1279697"/>
            <a:ext cx="2759601" cy="600164"/>
          </a:xfrm>
          <a:prstGeom prst="rect">
            <a:avLst/>
          </a:prstGeom>
          <a:solidFill>
            <a:srgbClr val="36A5CA"/>
          </a:solidFill>
        </p:spPr>
        <p:txBody>
          <a:bodyPr wrap="square" rtlCol="0">
            <a:spAutoFit/>
          </a:bodyPr>
          <a:lstStyle/>
          <a:p>
            <a:pPr algn="r" rtl="1">
              <a:lnSpc>
                <a:spcPct val="150000"/>
              </a:lnSpc>
            </a:pPr>
            <a:r>
              <a:rPr lang="ar-SA" sz="2400"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rPr>
              <a:t>الجهة المنفذة </a:t>
            </a:r>
            <a:endParaRPr lang="en-US" sz="2400"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endParaRPr>
          </a:p>
        </p:txBody>
      </p:sp>
      <p:sp>
        <p:nvSpPr>
          <p:cNvPr id="22" name="TextBox 7">
            <a:extLst>
              <a:ext uri="{FF2B5EF4-FFF2-40B4-BE49-F238E27FC236}">
                <a16:creationId xmlns:a16="http://schemas.microsoft.com/office/drawing/2014/main" id="{3AF20114-D2B5-F62F-824B-7859C1B24706}"/>
              </a:ext>
            </a:extLst>
          </p:cNvPr>
          <p:cNvSpPr txBox="1"/>
          <p:nvPr/>
        </p:nvSpPr>
        <p:spPr>
          <a:xfrm>
            <a:off x="109412" y="2741411"/>
            <a:ext cx="2759601" cy="600164"/>
          </a:xfrm>
          <a:prstGeom prst="rect">
            <a:avLst/>
          </a:prstGeom>
          <a:solidFill>
            <a:srgbClr val="36A5CA"/>
          </a:solidFill>
        </p:spPr>
        <p:txBody>
          <a:bodyPr wrap="square" rtlCol="0">
            <a:spAutoFit/>
          </a:bodyPr>
          <a:lstStyle/>
          <a:p>
            <a:pPr algn="r" rtl="1">
              <a:lnSpc>
                <a:spcPct val="150000"/>
              </a:lnSpc>
            </a:pPr>
            <a:r>
              <a:rPr lang="ar-SA" sz="2400"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rPr>
              <a:t>مؤشر الإنجاز </a:t>
            </a:r>
            <a:endParaRPr lang="en-US" sz="2400"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endParaRPr>
          </a:p>
        </p:txBody>
      </p:sp>
      <p:sp>
        <p:nvSpPr>
          <p:cNvPr id="23" name="Rectangle 15">
            <a:extLst>
              <a:ext uri="{FF2B5EF4-FFF2-40B4-BE49-F238E27FC236}">
                <a16:creationId xmlns:a16="http://schemas.microsoft.com/office/drawing/2014/main" id="{6923E17E-9A90-C1F0-D709-5925A74F4ACD}"/>
              </a:ext>
            </a:extLst>
          </p:cNvPr>
          <p:cNvSpPr/>
          <p:nvPr/>
        </p:nvSpPr>
        <p:spPr>
          <a:xfrm rot="5400000">
            <a:off x="320841" y="2822757"/>
            <a:ext cx="397724" cy="397196"/>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4" name="Oval 35">
            <a:extLst>
              <a:ext uri="{FF2B5EF4-FFF2-40B4-BE49-F238E27FC236}">
                <a16:creationId xmlns:a16="http://schemas.microsoft.com/office/drawing/2014/main" id="{244C37D2-A9D1-4081-D30F-38054534048E}"/>
              </a:ext>
            </a:extLst>
          </p:cNvPr>
          <p:cNvSpPr/>
          <p:nvPr/>
        </p:nvSpPr>
        <p:spPr>
          <a:xfrm>
            <a:off x="11371752" y="750786"/>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26" name="رسم 25" descr="منزل مع تعبئة خالصة">
            <a:extLst>
              <a:ext uri="{FF2B5EF4-FFF2-40B4-BE49-F238E27FC236}">
                <a16:creationId xmlns:a16="http://schemas.microsoft.com/office/drawing/2014/main" id="{6A63E1EB-7983-BFAB-7F4B-9096BCA6F7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3619" y="1267691"/>
            <a:ext cx="612169" cy="612169"/>
          </a:xfrm>
          <a:prstGeom prst="rect">
            <a:avLst/>
          </a:prstGeom>
        </p:spPr>
      </p:pic>
      <p:sp>
        <p:nvSpPr>
          <p:cNvPr id="2" name="TextBox 7">
            <a:extLst>
              <a:ext uri="{FF2B5EF4-FFF2-40B4-BE49-F238E27FC236}">
                <a16:creationId xmlns:a16="http://schemas.microsoft.com/office/drawing/2014/main" id="{E09F2AC3-72B0-BFC9-1541-A20686692282}"/>
              </a:ext>
            </a:extLst>
          </p:cNvPr>
          <p:cNvSpPr txBox="1"/>
          <p:nvPr/>
        </p:nvSpPr>
        <p:spPr>
          <a:xfrm>
            <a:off x="109412" y="4682495"/>
            <a:ext cx="2759601" cy="600164"/>
          </a:xfrm>
          <a:prstGeom prst="rect">
            <a:avLst/>
          </a:prstGeom>
          <a:solidFill>
            <a:srgbClr val="36A5CA"/>
          </a:solidFill>
        </p:spPr>
        <p:txBody>
          <a:bodyPr wrap="square" rtlCol="0">
            <a:spAutoFit/>
          </a:bodyPr>
          <a:lstStyle/>
          <a:p>
            <a:pPr algn="r" rtl="1">
              <a:lnSpc>
                <a:spcPct val="150000"/>
              </a:lnSpc>
            </a:pPr>
            <a:r>
              <a:rPr lang="ar-SA" sz="2400"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rPr>
              <a:t>الفترة الزمنية </a:t>
            </a:r>
            <a:endParaRPr lang="en-US" sz="2400"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endParaRPr>
          </a:p>
        </p:txBody>
      </p:sp>
      <p:pic>
        <p:nvPicPr>
          <p:cNvPr id="11" name="رسم 10" descr="ساعة توقيت 66% مع تعبئة خالصة">
            <a:extLst>
              <a:ext uri="{FF2B5EF4-FFF2-40B4-BE49-F238E27FC236}">
                <a16:creationId xmlns:a16="http://schemas.microsoft.com/office/drawing/2014/main" id="{7A7DBB88-2D1A-F974-A5F4-7AD298C09EE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412" y="4673769"/>
            <a:ext cx="608889" cy="608889"/>
          </a:xfrm>
          <a:prstGeom prst="rect">
            <a:avLst/>
          </a:prstGeom>
        </p:spPr>
      </p:pic>
      <p:sp>
        <p:nvSpPr>
          <p:cNvPr id="13" name="Rectangle 123">
            <a:extLst>
              <a:ext uri="{FF2B5EF4-FFF2-40B4-BE49-F238E27FC236}">
                <a16:creationId xmlns:a16="http://schemas.microsoft.com/office/drawing/2014/main" id="{9E4FA1C5-0142-9B3A-4136-84E7DC8DD975}"/>
              </a:ext>
            </a:extLst>
          </p:cNvPr>
          <p:cNvSpPr/>
          <p:nvPr/>
        </p:nvSpPr>
        <p:spPr>
          <a:xfrm>
            <a:off x="79943" y="1887843"/>
            <a:ext cx="2759600" cy="853567"/>
          </a:xfrm>
          <a:prstGeom prst="rect">
            <a:avLst/>
          </a:prstGeom>
        </p:spPr>
        <p:txBody>
          <a:bodyPr wrap="square">
            <a:spAutoFit/>
          </a:bodyPr>
          <a:lstStyle/>
          <a:p>
            <a:pPr algn="ctr" rtl="1">
              <a:lnSpc>
                <a:spcPct val="107000"/>
              </a:lnSpc>
              <a:spcAft>
                <a:spcPts val="800"/>
              </a:spcAft>
            </a:pPr>
            <a:r>
              <a:rPr lang="ar-SA" sz="2000" b="1" dirty="0">
                <a:solidFill>
                  <a:srgbClr val="15445A"/>
                </a:solidFill>
                <a:latin typeface="A Jannat LT" panose="01000000000000000000" pitchFamily="2" charset="-78"/>
                <a:cs typeface="A Jannat LT" panose="01000000000000000000" pitchFamily="2" charset="-78"/>
              </a:rPr>
              <a:t>جامعة جازان</a:t>
            </a:r>
          </a:p>
          <a:p>
            <a:pPr algn="ctr" rtl="1">
              <a:lnSpc>
                <a:spcPct val="107000"/>
              </a:lnSpc>
              <a:spcAft>
                <a:spcPts val="800"/>
              </a:spcAft>
            </a:pPr>
            <a:r>
              <a:rPr lang="ar-SA" sz="2000" b="1" dirty="0">
                <a:solidFill>
                  <a:srgbClr val="15445A"/>
                </a:solidFill>
                <a:latin typeface="A Jannat LT" panose="01000000000000000000" pitchFamily="2" charset="-78"/>
                <a:cs typeface="A Jannat LT" panose="01000000000000000000" pitchFamily="2" charset="-78"/>
              </a:rPr>
              <a:t>إدارتي الموهوبين/ــات</a:t>
            </a:r>
          </a:p>
        </p:txBody>
      </p:sp>
      <p:sp>
        <p:nvSpPr>
          <p:cNvPr id="15" name="Rectangle 123">
            <a:extLst>
              <a:ext uri="{FF2B5EF4-FFF2-40B4-BE49-F238E27FC236}">
                <a16:creationId xmlns:a16="http://schemas.microsoft.com/office/drawing/2014/main" id="{A0E59FA7-C0D4-D5DD-D243-80FEDDADB77B}"/>
              </a:ext>
            </a:extLst>
          </p:cNvPr>
          <p:cNvSpPr/>
          <p:nvPr/>
        </p:nvSpPr>
        <p:spPr>
          <a:xfrm>
            <a:off x="79943" y="3520863"/>
            <a:ext cx="2759600" cy="421654"/>
          </a:xfrm>
          <a:prstGeom prst="rect">
            <a:avLst/>
          </a:prstGeom>
        </p:spPr>
        <p:txBody>
          <a:bodyPr wrap="square">
            <a:spAutoFit/>
          </a:bodyPr>
          <a:lstStyle/>
          <a:p>
            <a:pPr algn="ctr" rtl="1">
              <a:lnSpc>
                <a:spcPct val="107000"/>
              </a:lnSpc>
              <a:spcAft>
                <a:spcPts val="800"/>
              </a:spcAft>
            </a:pPr>
            <a:r>
              <a:rPr lang="ar-SA" sz="2000" b="1" dirty="0">
                <a:solidFill>
                  <a:srgbClr val="15445A"/>
                </a:solidFill>
                <a:latin typeface="A Jannat LT" panose="01000000000000000000" pitchFamily="2" charset="-78"/>
                <a:cs typeface="A Jannat LT" panose="01000000000000000000" pitchFamily="2" charset="-78"/>
              </a:rPr>
              <a:t>تقرير اللقاءات المنفذة</a:t>
            </a:r>
          </a:p>
        </p:txBody>
      </p:sp>
    </p:spTree>
    <p:extLst>
      <p:ext uri="{BB962C8B-B14F-4D97-AF65-F5344CB8AC3E}">
        <p14:creationId xmlns:p14="http://schemas.microsoft.com/office/powerpoint/2010/main" val="40940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500"/>
                                        <p:tgtEl>
                                          <p:spTgt spid="1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3">
                                            <p:txEl>
                                              <p:pRg st="0" end="0"/>
                                            </p:txEl>
                                          </p:spTgt>
                                        </p:tgtEl>
                                        <p:attrNameLst>
                                          <p:attrName>style.visibility</p:attrName>
                                        </p:attrNameLst>
                                      </p:cBhvr>
                                      <p:to>
                                        <p:strVal val="visible"/>
                                      </p:to>
                                    </p:set>
                                    <p:animEffect transition="in" filter="fade">
                                      <p:cBhvr>
                                        <p:cTn id="49" dur="500"/>
                                        <p:tgtEl>
                                          <p:spTgt spid="13">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3">
                                            <p:txEl>
                                              <p:pRg st="1" end="1"/>
                                            </p:txEl>
                                          </p:spTgt>
                                        </p:tgtEl>
                                        <p:attrNameLst>
                                          <p:attrName>style.visibility</p:attrName>
                                        </p:attrNameLst>
                                      </p:cBhvr>
                                      <p:to>
                                        <p:strVal val="visible"/>
                                      </p:to>
                                    </p:set>
                                    <p:animEffect transition="in" filter="fade">
                                      <p:cBhvr>
                                        <p:cTn id="54" dur="500"/>
                                        <p:tgtEl>
                                          <p:spTgt spid="13">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5">
                                            <p:txEl>
                                              <p:pRg st="0" end="0"/>
                                            </p:txEl>
                                          </p:spTgt>
                                        </p:tgtEl>
                                        <p:attrNameLst>
                                          <p:attrName>style.visibility</p:attrName>
                                        </p:attrNameLst>
                                      </p:cBhvr>
                                      <p:to>
                                        <p:strVal val="visible"/>
                                      </p:to>
                                    </p:set>
                                    <p:animEffect transition="in" filter="fade">
                                      <p:cBhvr>
                                        <p:cTn id="59"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4" grpId="0"/>
      <p:bldP spid="21" grpId="0" animBg="1"/>
      <p:bldP spid="22"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03AEF-A885-89F1-5DFA-68F2C40058C7}"/>
            </a:ext>
          </a:extLst>
        </p:cNvPr>
        <p:cNvGrpSpPr/>
        <p:nvPr/>
      </p:nvGrpSpPr>
      <p:grpSpPr>
        <a:xfrm>
          <a:off x="0" y="0"/>
          <a:ext cx="0" cy="0"/>
          <a:chOff x="0" y="0"/>
          <a:chExt cx="0" cy="0"/>
        </a:xfrm>
      </p:grpSpPr>
      <p:sp>
        <p:nvSpPr>
          <p:cNvPr id="6" name="مربع نص 5">
            <a:extLst>
              <a:ext uri="{FF2B5EF4-FFF2-40B4-BE49-F238E27FC236}">
                <a16:creationId xmlns:a16="http://schemas.microsoft.com/office/drawing/2014/main" id="{80EA47AD-692F-BDCE-4FA9-87384B51C8E9}"/>
              </a:ext>
            </a:extLst>
          </p:cNvPr>
          <p:cNvSpPr txBox="1"/>
          <p:nvPr/>
        </p:nvSpPr>
        <p:spPr>
          <a:xfrm>
            <a:off x="8404993" y="6596390"/>
            <a:ext cx="3787007" cy="261610"/>
          </a:xfrm>
          <a:prstGeom prst="rect">
            <a:avLst/>
          </a:prstGeom>
          <a:noFill/>
        </p:spPr>
        <p:txBody>
          <a:bodyPr wrap="square">
            <a:spAutoFit/>
          </a:bodyPr>
          <a:lstStyle/>
          <a:p>
            <a:pPr algn="ctr" rtl="1"/>
            <a:r>
              <a:rPr lang="ar-SA" sz="1100" b="1" dirty="0">
                <a:solidFill>
                  <a:schemeClr val="bg1"/>
                </a:solidFill>
                <a:latin typeface="A Jannat LT" panose="01000000000000000000" pitchFamily="2" charset="-78"/>
                <a:cs typeface="A Jannat LT" panose="01000000000000000000" pitchFamily="2" charset="-78"/>
              </a:rPr>
              <a:t>الشؤون التعليمية - إدارة تنمية القدرات - قسم الموهوبين</a:t>
            </a:r>
          </a:p>
        </p:txBody>
      </p:sp>
      <p:sp>
        <p:nvSpPr>
          <p:cNvPr id="5" name="TextBox 124">
            <a:extLst>
              <a:ext uri="{FF2B5EF4-FFF2-40B4-BE49-F238E27FC236}">
                <a16:creationId xmlns:a16="http://schemas.microsoft.com/office/drawing/2014/main" id="{5744D1D7-1037-DC75-9463-93442A36BB24}"/>
              </a:ext>
            </a:extLst>
          </p:cNvPr>
          <p:cNvSpPr txBox="1"/>
          <p:nvPr/>
        </p:nvSpPr>
        <p:spPr>
          <a:xfrm>
            <a:off x="8584577" y="909528"/>
            <a:ext cx="2759600" cy="487506"/>
          </a:xfrm>
          <a:prstGeom prst="rect">
            <a:avLst/>
          </a:prstGeom>
          <a:solidFill>
            <a:srgbClr val="C1B48A"/>
          </a:solidFill>
        </p:spPr>
        <p:txBody>
          <a:bodyPr wrap="square" rtlCol="0">
            <a:spAutoFit/>
          </a:bodyPr>
          <a:lstStyle/>
          <a:p>
            <a:pPr algn="ctr" rtl="1">
              <a:lnSpc>
                <a:spcPct val="107000"/>
              </a:lnSpc>
              <a:spcAft>
                <a:spcPts val="800"/>
              </a:spcAft>
            </a:pPr>
            <a:r>
              <a:rPr lang="ar-SA" sz="2400" b="1" dirty="0">
                <a:solidFill>
                  <a:schemeClr val="bg1"/>
                </a:solidFill>
                <a:latin typeface="A Jannat LT" panose="01000000000000000000" pitchFamily="2" charset="-78"/>
                <a:cs typeface="A Jannat LT" panose="01000000000000000000" pitchFamily="2" charset="-78"/>
              </a:rPr>
              <a:t>المرحلة الأولى</a:t>
            </a:r>
            <a:endParaRPr lang="en-US" sz="2400" b="1" dirty="0">
              <a:solidFill>
                <a:schemeClr val="bg1"/>
              </a:solidFill>
              <a:latin typeface="A Jannat LT" panose="01000000000000000000" pitchFamily="2" charset="-78"/>
              <a:cs typeface="A Jannat LT" panose="01000000000000000000" pitchFamily="2" charset="-78"/>
            </a:endParaRPr>
          </a:p>
        </p:txBody>
      </p:sp>
      <p:grpSp>
        <p:nvGrpSpPr>
          <p:cNvPr id="7" name="Group 1">
            <a:extLst>
              <a:ext uri="{FF2B5EF4-FFF2-40B4-BE49-F238E27FC236}">
                <a16:creationId xmlns:a16="http://schemas.microsoft.com/office/drawing/2014/main" id="{E380A14A-337F-6A49-EEA4-5DE329F6269D}"/>
              </a:ext>
            </a:extLst>
          </p:cNvPr>
          <p:cNvGrpSpPr/>
          <p:nvPr/>
        </p:nvGrpSpPr>
        <p:grpSpPr>
          <a:xfrm>
            <a:off x="11087127" y="488509"/>
            <a:ext cx="995461" cy="995461"/>
            <a:chOff x="10314807" y="2138452"/>
            <a:chExt cx="995461" cy="995461"/>
          </a:xfrm>
          <a:solidFill>
            <a:srgbClr val="048BBB"/>
          </a:solidFill>
        </p:grpSpPr>
        <p:sp>
          <p:nvSpPr>
            <p:cNvPr id="8" name="Oval 98">
              <a:extLst>
                <a:ext uri="{FF2B5EF4-FFF2-40B4-BE49-F238E27FC236}">
                  <a16:creationId xmlns:a16="http://schemas.microsoft.com/office/drawing/2014/main" id="{D14A458F-0C8E-739D-427F-740BA4EB23B9}"/>
                </a:ext>
              </a:extLst>
            </p:cNvPr>
            <p:cNvSpPr/>
            <p:nvPr/>
          </p:nvSpPr>
          <p:spPr>
            <a:xfrm>
              <a:off x="10314807" y="2138452"/>
              <a:ext cx="995461" cy="995461"/>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136">
              <a:extLst>
                <a:ext uri="{FF2B5EF4-FFF2-40B4-BE49-F238E27FC236}">
                  <a16:creationId xmlns:a16="http://schemas.microsoft.com/office/drawing/2014/main" id="{1BE5C867-C6B7-EE0B-F6A4-1391515E227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82751" y="2382006"/>
              <a:ext cx="432000" cy="432000"/>
            </a:xfrm>
            <a:prstGeom prst="rect">
              <a:avLst/>
            </a:prstGeom>
          </p:spPr>
        </p:pic>
      </p:grpSp>
      <p:sp>
        <p:nvSpPr>
          <p:cNvPr id="10" name="Rectangle 123">
            <a:extLst>
              <a:ext uri="{FF2B5EF4-FFF2-40B4-BE49-F238E27FC236}">
                <a16:creationId xmlns:a16="http://schemas.microsoft.com/office/drawing/2014/main" id="{4725909B-4BAC-BCF2-920D-EFAA0013EE59}"/>
              </a:ext>
            </a:extLst>
          </p:cNvPr>
          <p:cNvSpPr/>
          <p:nvPr/>
        </p:nvSpPr>
        <p:spPr>
          <a:xfrm>
            <a:off x="3744197" y="1445614"/>
            <a:ext cx="7662576" cy="487506"/>
          </a:xfrm>
          <a:prstGeom prst="rect">
            <a:avLst/>
          </a:prstGeom>
        </p:spPr>
        <p:txBody>
          <a:bodyPr wrap="square">
            <a:spAutoFit/>
          </a:bodyPr>
          <a:lstStyle/>
          <a:p>
            <a:pPr algn="r" rtl="1">
              <a:lnSpc>
                <a:spcPct val="107000"/>
              </a:lnSpc>
              <a:spcAft>
                <a:spcPts val="800"/>
              </a:spcAft>
            </a:pPr>
            <a:r>
              <a:rPr lang="ar-SA" sz="2400" b="1" dirty="0">
                <a:solidFill>
                  <a:srgbClr val="048BBB"/>
                </a:solidFill>
                <a:latin typeface="A Jannat LT" panose="01000000000000000000" pitchFamily="2" charset="-78"/>
                <a:cs typeface="A Jannat LT" panose="01000000000000000000" pitchFamily="2" charset="-78"/>
              </a:rPr>
              <a:t>اعداد الخطط الفردية </a:t>
            </a:r>
            <a:endParaRPr lang="en-US" sz="2400" b="1" dirty="0">
              <a:solidFill>
                <a:srgbClr val="048BBB"/>
              </a:solidFill>
              <a:latin typeface="A Jannat LT" panose="01000000000000000000" pitchFamily="2" charset="-78"/>
              <a:cs typeface="A Jannat LT" panose="01000000000000000000" pitchFamily="2" charset="-78"/>
            </a:endParaRPr>
          </a:p>
        </p:txBody>
      </p:sp>
      <p:sp>
        <p:nvSpPr>
          <p:cNvPr id="12" name="TextBox 7">
            <a:extLst>
              <a:ext uri="{FF2B5EF4-FFF2-40B4-BE49-F238E27FC236}">
                <a16:creationId xmlns:a16="http://schemas.microsoft.com/office/drawing/2014/main" id="{F6B2D676-8525-7E7D-E395-117F06804B96}"/>
              </a:ext>
            </a:extLst>
          </p:cNvPr>
          <p:cNvSpPr txBox="1"/>
          <p:nvPr/>
        </p:nvSpPr>
        <p:spPr>
          <a:xfrm>
            <a:off x="8447804" y="1951349"/>
            <a:ext cx="3158335" cy="600164"/>
          </a:xfrm>
          <a:prstGeom prst="rect">
            <a:avLst/>
          </a:prstGeom>
          <a:solidFill>
            <a:srgbClr val="36A5CA"/>
          </a:solidFill>
        </p:spPr>
        <p:txBody>
          <a:bodyPr wrap="square" rtlCol="0">
            <a:spAutoFit/>
          </a:bodyPr>
          <a:lstStyle/>
          <a:p>
            <a:pPr algn="ctr" rtl="1">
              <a:lnSpc>
                <a:spcPct val="150000"/>
              </a:lnSpc>
            </a:pPr>
            <a:r>
              <a:rPr lang="ar-SA" sz="2400"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rPr>
              <a:t>الإجراءات </a:t>
            </a:r>
            <a:endParaRPr lang="en-US" sz="2400"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endParaRPr>
          </a:p>
        </p:txBody>
      </p:sp>
      <p:sp>
        <p:nvSpPr>
          <p:cNvPr id="14" name="Rectangle 6">
            <a:extLst>
              <a:ext uri="{FF2B5EF4-FFF2-40B4-BE49-F238E27FC236}">
                <a16:creationId xmlns:a16="http://schemas.microsoft.com/office/drawing/2014/main" id="{4D9948B3-7A01-F8E9-AC60-7099B94976DE}"/>
              </a:ext>
            </a:extLst>
          </p:cNvPr>
          <p:cNvSpPr/>
          <p:nvPr/>
        </p:nvSpPr>
        <p:spPr>
          <a:xfrm>
            <a:off x="5886450" y="2798658"/>
            <a:ext cx="5719689" cy="1512273"/>
          </a:xfrm>
          <a:prstGeom prst="rect">
            <a:avLst/>
          </a:prstGeom>
        </p:spPr>
        <p:txBody>
          <a:bodyPr wrap="square">
            <a:spAutoFit/>
          </a:bodyPr>
          <a:lstStyle/>
          <a:p>
            <a:pPr algn="justLow" rtl="1">
              <a:lnSpc>
                <a:spcPct val="107000"/>
              </a:lnSpc>
              <a:spcAft>
                <a:spcPts val="800"/>
              </a:spcAft>
            </a:pPr>
            <a:r>
              <a:rPr lang="ar-SA" sz="1600" b="1" dirty="0">
                <a:solidFill>
                  <a:schemeClr val="tx1">
                    <a:lumMod val="65000"/>
                    <a:lumOff val="35000"/>
                  </a:schemeClr>
                </a:solidFill>
                <a:latin typeface="A Jannat LT" panose="01000000000000000000" pitchFamily="2" charset="-78"/>
                <a:cs typeface="A Jannat LT" panose="01000000000000000000" pitchFamily="2" charset="-78"/>
              </a:rPr>
              <a:t>1-ضع الجدول الزمني وخطة العمل من قبل المختص، متضمنة الخبرة التعليمية والبحثية التي سيتم اكتسابها، وخطة العمل الفردية لكل مشارك بشرط أن تتضمن عدد اللقاءات والفترة الزمنية.</a:t>
            </a:r>
          </a:p>
          <a:p>
            <a:pPr algn="justLow" rtl="1">
              <a:lnSpc>
                <a:spcPct val="107000"/>
              </a:lnSpc>
              <a:spcAft>
                <a:spcPts val="800"/>
              </a:spcAft>
            </a:pPr>
            <a:r>
              <a:rPr lang="ar-SA" sz="1600" b="1" dirty="0">
                <a:solidFill>
                  <a:schemeClr val="tx1">
                    <a:lumMod val="65000"/>
                    <a:lumOff val="35000"/>
                  </a:schemeClr>
                </a:solidFill>
                <a:latin typeface="A Jannat LT" panose="01000000000000000000" pitchFamily="2" charset="-78"/>
                <a:cs typeface="A Jannat LT" panose="01000000000000000000" pitchFamily="2" charset="-78"/>
              </a:rPr>
              <a:t>2-إجراء المراجعة للخطط الموضوعة ومناقشتها بهدف وضعها بصورتها النهائية.</a:t>
            </a:r>
          </a:p>
        </p:txBody>
      </p:sp>
      <p:sp>
        <p:nvSpPr>
          <p:cNvPr id="21" name="TextBox 7">
            <a:extLst>
              <a:ext uri="{FF2B5EF4-FFF2-40B4-BE49-F238E27FC236}">
                <a16:creationId xmlns:a16="http://schemas.microsoft.com/office/drawing/2014/main" id="{0F576CA2-EDF0-FC13-606A-3CC715FB9D19}"/>
              </a:ext>
            </a:extLst>
          </p:cNvPr>
          <p:cNvSpPr txBox="1"/>
          <p:nvPr/>
        </p:nvSpPr>
        <p:spPr>
          <a:xfrm>
            <a:off x="109413" y="1279697"/>
            <a:ext cx="2759601" cy="600164"/>
          </a:xfrm>
          <a:prstGeom prst="rect">
            <a:avLst/>
          </a:prstGeom>
          <a:solidFill>
            <a:srgbClr val="36A5CA"/>
          </a:solidFill>
        </p:spPr>
        <p:txBody>
          <a:bodyPr wrap="square" rtlCol="0">
            <a:spAutoFit/>
          </a:bodyPr>
          <a:lstStyle/>
          <a:p>
            <a:pPr algn="r" rtl="1">
              <a:lnSpc>
                <a:spcPct val="150000"/>
              </a:lnSpc>
            </a:pPr>
            <a:r>
              <a:rPr lang="ar-SA" sz="2400"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rPr>
              <a:t>الجهة المنفذة </a:t>
            </a:r>
            <a:endParaRPr lang="en-US" sz="2400"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endParaRPr>
          </a:p>
        </p:txBody>
      </p:sp>
      <p:sp>
        <p:nvSpPr>
          <p:cNvPr id="22" name="TextBox 7">
            <a:extLst>
              <a:ext uri="{FF2B5EF4-FFF2-40B4-BE49-F238E27FC236}">
                <a16:creationId xmlns:a16="http://schemas.microsoft.com/office/drawing/2014/main" id="{1236F8AC-219D-CAF4-6F4D-355BCF0281F7}"/>
              </a:ext>
            </a:extLst>
          </p:cNvPr>
          <p:cNvSpPr txBox="1"/>
          <p:nvPr/>
        </p:nvSpPr>
        <p:spPr>
          <a:xfrm>
            <a:off x="109412" y="2741411"/>
            <a:ext cx="2759601" cy="600164"/>
          </a:xfrm>
          <a:prstGeom prst="rect">
            <a:avLst/>
          </a:prstGeom>
          <a:solidFill>
            <a:srgbClr val="36A5CA"/>
          </a:solidFill>
        </p:spPr>
        <p:txBody>
          <a:bodyPr wrap="square" rtlCol="0">
            <a:spAutoFit/>
          </a:bodyPr>
          <a:lstStyle/>
          <a:p>
            <a:pPr algn="r" rtl="1">
              <a:lnSpc>
                <a:spcPct val="150000"/>
              </a:lnSpc>
            </a:pPr>
            <a:r>
              <a:rPr lang="ar-SA" sz="2400"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rPr>
              <a:t>مؤشر الإنجاز </a:t>
            </a:r>
            <a:endParaRPr lang="en-US" sz="2400"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endParaRPr>
          </a:p>
        </p:txBody>
      </p:sp>
      <p:sp>
        <p:nvSpPr>
          <p:cNvPr id="23" name="Rectangle 15">
            <a:extLst>
              <a:ext uri="{FF2B5EF4-FFF2-40B4-BE49-F238E27FC236}">
                <a16:creationId xmlns:a16="http://schemas.microsoft.com/office/drawing/2014/main" id="{34E2F740-2392-097C-0F47-30C4E7F64B59}"/>
              </a:ext>
            </a:extLst>
          </p:cNvPr>
          <p:cNvSpPr/>
          <p:nvPr/>
        </p:nvSpPr>
        <p:spPr>
          <a:xfrm rot="5400000">
            <a:off x="320841" y="2822757"/>
            <a:ext cx="397724" cy="397196"/>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4" name="Oval 35">
            <a:extLst>
              <a:ext uri="{FF2B5EF4-FFF2-40B4-BE49-F238E27FC236}">
                <a16:creationId xmlns:a16="http://schemas.microsoft.com/office/drawing/2014/main" id="{86367EDE-8E38-59CD-35F5-C95D7A5751ED}"/>
              </a:ext>
            </a:extLst>
          </p:cNvPr>
          <p:cNvSpPr/>
          <p:nvPr/>
        </p:nvSpPr>
        <p:spPr>
          <a:xfrm>
            <a:off x="11371752" y="750786"/>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26" name="رسم 25" descr="منزل مع تعبئة خالصة">
            <a:extLst>
              <a:ext uri="{FF2B5EF4-FFF2-40B4-BE49-F238E27FC236}">
                <a16:creationId xmlns:a16="http://schemas.microsoft.com/office/drawing/2014/main" id="{AFC8762D-F962-064B-7B86-1A921701D6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3619" y="1267691"/>
            <a:ext cx="612169" cy="612169"/>
          </a:xfrm>
          <a:prstGeom prst="rect">
            <a:avLst/>
          </a:prstGeom>
        </p:spPr>
      </p:pic>
      <p:sp>
        <p:nvSpPr>
          <p:cNvPr id="2" name="TextBox 7">
            <a:extLst>
              <a:ext uri="{FF2B5EF4-FFF2-40B4-BE49-F238E27FC236}">
                <a16:creationId xmlns:a16="http://schemas.microsoft.com/office/drawing/2014/main" id="{37EBD5F7-3894-ABD5-A32B-501987A8EE83}"/>
              </a:ext>
            </a:extLst>
          </p:cNvPr>
          <p:cNvSpPr txBox="1"/>
          <p:nvPr/>
        </p:nvSpPr>
        <p:spPr>
          <a:xfrm>
            <a:off x="109412" y="4682495"/>
            <a:ext cx="2759601" cy="600164"/>
          </a:xfrm>
          <a:prstGeom prst="rect">
            <a:avLst/>
          </a:prstGeom>
          <a:solidFill>
            <a:srgbClr val="36A5CA"/>
          </a:solidFill>
        </p:spPr>
        <p:txBody>
          <a:bodyPr wrap="square" rtlCol="0">
            <a:spAutoFit/>
          </a:bodyPr>
          <a:lstStyle/>
          <a:p>
            <a:pPr algn="r" rtl="1">
              <a:lnSpc>
                <a:spcPct val="150000"/>
              </a:lnSpc>
            </a:pPr>
            <a:r>
              <a:rPr lang="ar-SA" sz="2400"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rPr>
              <a:t>الفترة الزمنية </a:t>
            </a:r>
            <a:endParaRPr lang="en-US" sz="2400"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endParaRPr>
          </a:p>
        </p:txBody>
      </p:sp>
      <p:pic>
        <p:nvPicPr>
          <p:cNvPr id="11" name="رسم 10" descr="ساعة توقيت 66% مع تعبئة خالصة">
            <a:extLst>
              <a:ext uri="{FF2B5EF4-FFF2-40B4-BE49-F238E27FC236}">
                <a16:creationId xmlns:a16="http://schemas.microsoft.com/office/drawing/2014/main" id="{01969741-6AA6-0EAD-078B-0E27CBDD4B1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412" y="4673769"/>
            <a:ext cx="608889" cy="608889"/>
          </a:xfrm>
          <a:prstGeom prst="rect">
            <a:avLst/>
          </a:prstGeom>
        </p:spPr>
      </p:pic>
      <p:sp>
        <p:nvSpPr>
          <p:cNvPr id="13" name="Rectangle 123">
            <a:extLst>
              <a:ext uri="{FF2B5EF4-FFF2-40B4-BE49-F238E27FC236}">
                <a16:creationId xmlns:a16="http://schemas.microsoft.com/office/drawing/2014/main" id="{0ABFD514-B933-FBF2-8C3A-C7D1C6BFCA0C}"/>
              </a:ext>
            </a:extLst>
          </p:cNvPr>
          <p:cNvSpPr/>
          <p:nvPr/>
        </p:nvSpPr>
        <p:spPr>
          <a:xfrm>
            <a:off x="79943" y="1887843"/>
            <a:ext cx="2759600" cy="397738"/>
          </a:xfrm>
          <a:prstGeom prst="rect">
            <a:avLst/>
          </a:prstGeom>
        </p:spPr>
        <p:txBody>
          <a:bodyPr wrap="square">
            <a:spAutoFit/>
          </a:bodyPr>
          <a:lstStyle/>
          <a:p>
            <a:pPr algn="ctr" rtl="1">
              <a:lnSpc>
                <a:spcPct val="107000"/>
              </a:lnSpc>
              <a:spcAft>
                <a:spcPts val="800"/>
              </a:spcAft>
            </a:pPr>
            <a:r>
              <a:rPr lang="ar-SA" sz="2000" b="1" dirty="0">
                <a:solidFill>
                  <a:srgbClr val="15445A"/>
                </a:solidFill>
                <a:latin typeface="A Jannat LT" panose="01000000000000000000" pitchFamily="2" charset="-78"/>
                <a:cs typeface="A Jannat LT" panose="01000000000000000000" pitchFamily="2" charset="-78"/>
              </a:rPr>
              <a:t>المشرفين الأكاديميين</a:t>
            </a:r>
          </a:p>
        </p:txBody>
      </p:sp>
      <p:sp>
        <p:nvSpPr>
          <p:cNvPr id="15" name="Rectangle 123">
            <a:extLst>
              <a:ext uri="{FF2B5EF4-FFF2-40B4-BE49-F238E27FC236}">
                <a16:creationId xmlns:a16="http://schemas.microsoft.com/office/drawing/2014/main" id="{1156D194-DB48-2EE6-9D1A-2081D18FAFB5}"/>
              </a:ext>
            </a:extLst>
          </p:cNvPr>
          <p:cNvSpPr/>
          <p:nvPr/>
        </p:nvSpPr>
        <p:spPr>
          <a:xfrm>
            <a:off x="79943" y="3749796"/>
            <a:ext cx="2759600" cy="421654"/>
          </a:xfrm>
          <a:prstGeom prst="rect">
            <a:avLst/>
          </a:prstGeom>
        </p:spPr>
        <p:txBody>
          <a:bodyPr wrap="square">
            <a:spAutoFit/>
          </a:bodyPr>
          <a:lstStyle/>
          <a:p>
            <a:pPr algn="ctr" rtl="1">
              <a:lnSpc>
                <a:spcPct val="107000"/>
              </a:lnSpc>
              <a:spcAft>
                <a:spcPts val="800"/>
              </a:spcAft>
            </a:pPr>
            <a:r>
              <a:rPr lang="ar-SA" sz="2000" b="1" dirty="0">
                <a:solidFill>
                  <a:srgbClr val="15445A"/>
                </a:solidFill>
                <a:latin typeface="A Jannat LT" panose="01000000000000000000" pitchFamily="2" charset="-78"/>
                <a:cs typeface="A Jannat LT" panose="01000000000000000000" pitchFamily="2" charset="-78"/>
              </a:rPr>
              <a:t>الخطة الفردية لكل طالب</a:t>
            </a:r>
          </a:p>
        </p:txBody>
      </p:sp>
    </p:spTree>
    <p:extLst>
      <p:ext uri="{BB962C8B-B14F-4D97-AF65-F5344CB8AC3E}">
        <p14:creationId xmlns:p14="http://schemas.microsoft.com/office/powerpoint/2010/main" val="197005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500"/>
                                        <p:tgtEl>
                                          <p:spTgt spid="1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3">
                                            <p:txEl>
                                              <p:pRg st="0" end="0"/>
                                            </p:txEl>
                                          </p:spTgt>
                                        </p:tgtEl>
                                        <p:attrNameLst>
                                          <p:attrName>style.visibility</p:attrName>
                                        </p:attrNameLst>
                                      </p:cBhvr>
                                      <p:to>
                                        <p:strVal val="visible"/>
                                      </p:to>
                                    </p:set>
                                    <p:animEffect transition="in" filter="fade">
                                      <p:cBhvr>
                                        <p:cTn id="49" dur="500"/>
                                        <p:tgtEl>
                                          <p:spTgt spid="13">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5">
                                            <p:txEl>
                                              <p:pRg st="0" end="0"/>
                                            </p:txEl>
                                          </p:spTgt>
                                        </p:tgtEl>
                                        <p:attrNameLst>
                                          <p:attrName>style.visibility</p:attrName>
                                        </p:attrNameLst>
                                      </p:cBhvr>
                                      <p:to>
                                        <p:strVal val="visible"/>
                                      </p:to>
                                    </p:set>
                                    <p:animEffect transition="in" filter="fade">
                                      <p:cBhvr>
                                        <p:cTn id="54"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4" grpId="0"/>
      <p:bldP spid="21" grpId="0" animBg="1"/>
      <p:bldP spid="22"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BF864-4814-815F-B3E8-7CE68BE5DFAF}"/>
            </a:ext>
          </a:extLst>
        </p:cNvPr>
        <p:cNvGrpSpPr/>
        <p:nvPr/>
      </p:nvGrpSpPr>
      <p:grpSpPr>
        <a:xfrm>
          <a:off x="0" y="0"/>
          <a:ext cx="0" cy="0"/>
          <a:chOff x="0" y="0"/>
          <a:chExt cx="0" cy="0"/>
        </a:xfrm>
      </p:grpSpPr>
      <p:sp>
        <p:nvSpPr>
          <p:cNvPr id="6" name="مربع نص 5">
            <a:extLst>
              <a:ext uri="{FF2B5EF4-FFF2-40B4-BE49-F238E27FC236}">
                <a16:creationId xmlns:a16="http://schemas.microsoft.com/office/drawing/2014/main" id="{FDDF42EF-9D62-CB21-966E-B01460F7E89B}"/>
              </a:ext>
            </a:extLst>
          </p:cNvPr>
          <p:cNvSpPr txBox="1"/>
          <p:nvPr/>
        </p:nvSpPr>
        <p:spPr>
          <a:xfrm>
            <a:off x="8404993" y="6596390"/>
            <a:ext cx="3787007" cy="261610"/>
          </a:xfrm>
          <a:prstGeom prst="rect">
            <a:avLst/>
          </a:prstGeom>
          <a:noFill/>
        </p:spPr>
        <p:txBody>
          <a:bodyPr wrap="square">
            <a:spAutoFit/>
          </a:bodyPr>
          <a:lstStyle/>
          <a:p>
            <a:pPr algn="ctr" rtl="1"/>
            <a:r>
              <a:rPr lang="ar-SA" sz="1100" b="1" dirty="0">
                <a:solidFill>
                  <a:schemeClr val="bg1"/>
                </a:solidFill>
                <a:latin typeface="A Jannat LT" panose="01000000000000000000" pitchFamily="2" charset="-78"/>
                <a:cs typeface="A Jannat LT" panose="01000000000000000000" pitchFamily="2" charset="-78"/>
              </a:rPr>
              <a:t>الشؤون التعليمية - إدارة تنمية القدرات - قسم الموهوبين</a:t>
            </a:r>
          </a:p>
        </p:txBody>
      </p:sp>
      <p:sp>
        <p:nvSpPr>
          <p:cNvPr id="5" name="TextBox 124">
            <a:extLst>
              <a:ext uri="{FF2B5EF4-FFF2-40B4-BE49-F238E27FC236}">
                <a16:creationId xmlns:a16="http://schemas.microsoft.com/office/drawing/2014/main" id="{1EA545C1-E1E2-C5C6-BFEB-87AD5754628F}"/>
              </a:ext>
            </a:extLst>
          </p:cNvPr>
          <p:cNvSpPr txBox="1"/>
          <p:nvPr/>
        </p:nvSpPr>
        <p:spPr>
          <a:xfrm>
            <a:off x="8584577" y="909528"/>
            <a:ext cx="2759600" cy="487506"/>
          </a:xfrm>
          <a:prstGeom prst="rect">
            <a:avLst/>
          </a:prstGeom>
          <a:solidFill>
            <a:srgbClr val="C1B48A"/>
          </a:solidFill>
        </p:spPr>
        <p:txBody>
          <a:bodyPr wrap="square" rtlCol="0">
            <a:spAutoFit/>
          </a:bodyPr>
          <a:lstStyle/>
          <a:p>
            <a:pPr algn="ctr" rtl="1">
              <a:lnSpc>
                <a:spcPct val="107000"/>
              </a:lnSpc>
              <a:spcAft>
                <a:spcPts val="800"/>
              </a:spcAft>
            </a:pPr>
            <a:r>
              <a:rPr lang="ar-SA" sz="2400" b="1" dirty="0">
                <a:solidFill>
                  <a:schemeClr val="bg1"/>
                </a:solidFill>
                <a:latin typeface="A Jannat LT" panose="01000000000000000000" pitchFamily="2" charset="-78"/>
                <a:cs typeface="A Jannat LT" panose="01000000000000000000" pitchFamily="2" charset="-78"/>
              </a:rPr>
              <a:t>المرحلة الأولى</a:t>
            </a:r>
            <a:endParaRPr lang="en-US" sz="2400" b="1" dirty="0">
              <a:solidFill>
                <a:schemeClr val="bg1"/>
              </a:solidFill>
              <a:latin typeface="A Jannat LT" panose="01000000000000000000" pitchFamily="2" charset="-78"/>
              <a:cs typeface="A Jannat LT" panose="01000000000000000000" pitchFamily="2" charset="-78"/>
            </a:endParaRPr>
          </a:p>
        </p:txBody>
      </p:sp>
      <p:grpSp>
        <p:nvGrpSpPr>
          <p:cNvPr id="7" name="Group 1">
            <a:extLst>
              <a:ext uri="{FF2B5EF4-FFF2-40B4-BE49-F238E27FC236}">
                <a16:creationId xmlns:a16="http://schemas.microsoft.com/office/drawing/2014/main" id="{01DF0DA0-E3AB-08EB-C130-9EA5F9342610}"/>
              </a:ext>
            </a:extLst>
          </p:cNvPr>
          <p:cNvGrpSpPr/>
          <p:nvPr/>
        </p:nvGrpSpPr>
        <p:grpSpPr>
          <a:xfrm>
            <a:off x="11087127" y="488509"/>
            <a:ext cx="995461" cy="995461"/>
            <a:chOff x="10314807" y="2138452"/>
            <a:chExt cx="995461" cy="995461"/>
          </a:xfrm>
          <a:solidFill>
            <a:srgbClr val="048BBB"/>
          </a:solidFill>
        </p:grpSpPr>
        <p:sp>
          <p:nvSpPr>
            <p:cNvPr id="8" name="Oval 98">
              <a:extLst>
                <a:ext uri="{FF2B5EF4-FFF2-40B4-BE49-F238E27FC236}">
                  <a16:creationId xmlns:a16="http://schemas.microsoft.com/office/drawing/2014/main" id="{FB279AFF-ABEA-ABAA-3A68-CDA1996A22E6}"/>
                </a:ext>
              </a:extLst>
            </p:cNvPr>
            <p:cNvSpPr/>
            <p:nvPr/>
          </p:nvSpPr>
          <p:spPr>
            <a:xfrm>
              <a:off x="10314807" y="2138452"/>
              <a:ext cx="995461" cy="995461"/>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136">
              <a:extLst>
                <a:ext uri="{FF2B5EF4-FFF2-40B4-BE49-F238E27FC236}">
                  <a16:creationId xmlns:a16="http://schemas.microsoft.com/office/drawing/2014/main" id="{41711A35-DAFD-5137-246C-DF32F232837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82751" y="2382006"/>
              <a:ext cx="432000" cy="432000"/>
            </a:xfrm>
            <a:prstGeom prst="rect">
              <a:avLst/>
            </a:prstGeom>
          </p:spPr>
        </p:pic>
      </p:grpSp>
      <p:sp>
        <p:nvSpPr>
          <p:cNvPr id="10" name="Rectangle 123">
            <a:extLst>
              <a:ext uri="{FF2B5EF4-FFF2-40B4-BE49-F238E27FC236}">
                <a16:creationId xmlns:a16="http://schemas.microsoft.com/office/drawing/2014/main" id="{43E32949-DDD5-224D-D4A5-B684B9A974DF}"/>
              </a:ext>
            </a:extLst>
          </p:cNvPr>
          <p:cNvSpPr/>
          <p:nvPr/>
        </p:nvSpPr>
        <p:spPr>
          <a:xfrm>
            <a:off x="3744197" y="1445614"/>
            <a:ext cx="7662576" cy="487506"/>
          </a:xfrm>
          <a:prstGeom prst="rect">
            <a:avLst/>
          </a:prstGeom>
        </p:spPr>
        <p:txBody>
          <a:bodyPr wrap="square">
            <a:spAutoFit/>
          </a:bodyPr>
          <a:lstStyle/>
          <a:p>
            <a:pPr algn="r" rtl="1">
              <a:lnSpc>
                <a:spcPct val="107000"/>
              </a:lnSpc>
              <a:spcAft>
                <a:spcPts val="800"/>
              </a:spcAft>
            </a:pPr>
            <a:r>
              <a:rPr lang="ar-SA" sz="2400" b="1" dirty="0">
                <a:solidFill>
                  <a:srgbClr val="048BBB"/>
                </a:solidFill>
                <a:latin typeface="A Jannat LT" panose="01000000000000000000" pitchFamily="2" charset="-78"/>
                <a:cs typeface="A Jannat LT" panose="01000000000000000000" pitchFamily="2" charset="-78"/>
              </a:rPr>
              <a:t>تحديد آلية تقويم البرنامج</a:t>
            </a:r>
            <a:endParaRPr lang="en-US" sz="2400" b="1" dirty="0">
              <a:solidFill>
                <a:srgbClr val="048BBB"/>
              </a:solidFill>
              <a:latin typeface="A Jannat LT" panose="01000000000000000000" pitchFamily="2" charset="-78"/>
              <a:cs typeface="A Jannat LT" panose="01000000000000000000" pitchFamily="2" charset="-78"/>
            </a:endParaRPr>
          </a:p>
        </p:txBody>
      </p:sp>
      <p:sp>
        <p:nvSpPr>
          <p:cNvPr id="12" name="TextBox 7">
            <a:extLst>
              <a:ext uri="{FF2B5EF4-FFF2-40B4-BE49-F238E27FC236}">
                <a16:creationId xmlns:a16="http://schemas.microsoft.com/office/drawing/2014/main" id="{C5D0C2D5-3F54-A005-E4F5-B6F8687CCFCD}"/>
              </a:ext>
            </a:extLst>
          </p:cNvPr>
          <p:cNvSpPr txBox="1"/>
          <p:nvPr/>
        </p:nvSpPr>
        <p:spPr>
          <a:xfrm>
            <a:off x="8447804" y="1951349"/>
            <a:ext cx="3158335" cy="600164"/>
          </a:xfrm>
          <a:prstGeom prst="rect">
            <a:avLst/>
          </a:prstGeom>
          <a:solidFill>
            <a:srgbClr val="36A5CA"/>
          </a:solidFill>
        </p:spPr>
        <p:txBody>
          <a:bodyPr wrap="square" rtlCol="0">
            <a:spAutoFit/>
          </a:bodyPr>
          <a:lstStyle/>
          <a:p>
            <a:pPr algn="ctr" rtl="1">
              <a:lnSpc>
                <a:spcPct val="150000"/>
              </a:lnSpc>
            </a:pPr>
            <a:r>
              <a:rPr lang="ar-SA" sz="2400"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rPr>
              <a:t>الإجراءات </a:t>
            </a:r>
            <a:endParaRPr lang="en-US" sz="2400"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endParaRPr>
          </a:p>
        </p:txBody>
      </p:sp>
      <p:sp>
        <p:nvSpPr>
          <p:cNvPr id="14" name="Rectangle 6">
            <a:extLst>
              <a:ext uri="{FF2B5EF4-FFF2-40B4-BE49-F238E27FC236}">
                <a16:creationId xmlns:a16="http://schemas.microsoft.com/office/drawing/2014/main" id="{4B4C3912-920D-0F27-A701-9F45FD5AB0E9}"/>
              </a:ext>
            </a:extLst>
          </p:cNvPr>
          <p:cNvSpPr/>
          <p:nvPr/>
        </p:nvSpPr>
        <p:spPr>
          <a:xfrm>
            <a:off x="2869013" y="2526020"/>
            <a:ext cx="9001882" cy="4132991"/>
          </a:xfrm>
          <a:prstGeom prst="rect">
            <a:avLst/>
          </a:prstGeom>
        </p:spPr>
        <p:txBody>
          <a:bodyPr wrap="square">
            <a:spAutoFit/>
          </a:bodyPr>
          <a:lstStyle/>
          <a:p>
            <a:pPr algn="justLow" rtl="1">
              <a:lnSpc>
                <a:spcPct val="107000"/>
              </a:lnSpc>
              <a:spcAft>
                <a:spcPts val="800"/>
              </a:spcAft>
            </a:pPr>
            <a:r>
              <a:rPr lang="ar-SA" sz="1600" b="1" dirty="0">
                <a:solidFill>
                  <a:schemeClr val="tx1">
                    <a:lumMod val="65000"/>
                    <a:lumOff val="35000"/>
                  </a:schemeClr>
                </a:solidFill>
                <a:latin typeface="A Jannat LT" panose="01000000000000000000" pitchFamily="2" charset="-78"/>
                <a:cs typeface="A Jannat LT" panose="01000000000000000000" pitchFamily="2" charset="-78"/>
              </a:rPr>
              <a:t>سيتبع لتقويم هذا البرنامج الآتي:</a:t>
            </a:r>
          </a:p>
          <a:p>
            <a:pPr algn="justLow" rtl="1">
              <a:lnSpc>
                <a:spcPct val="107000"/>
              </a:lnSpc>
              <a:spcAft>
                <a:spcPts val="800"/>
              </a:spcAft>
            </a:pPr>
            <a:r>
              <a:rPr lang="ar-SA" sz="1600" b="1" dirty="0">
                <a:solidFill>
                  <a:srgbClr val="0C8F92"/>
                </a:solidFill>
                <a:latin typeface="A Jannat LT" panose="01000000000000000000" pitchFamily="2" charset="-78"/>
                <a:cs typeface="A Jannat LT" panose="01000000000000000000" pitchFamily="2" charset="-78"/>
              </a:rPr>
              <a:t>أولا: التقويم القبلي: </a:t>
            </a:r>
            <a:r>
              <a:rPr lang="ar-SA" sz="1600" b="1" dirty="0">
                <a:solidFill>
                  <a:schemeClr val="tx1">
                    <a:lumMod val="65000"/>
                    <a:lumOff val="35000"/>
                  </a:schemeClr>
                </a:solidFill>
                <a:latin typeface="A Jannat LT" panose="01000000000000000000" pitchFamily="2" charset="-78"/>
                <a:cs typeface="A Jannat LT" panose="01000000000000000000" pitchFamily="2" charset="-78"/>
              </a:rPr>
              <a:t>يهدف إلى ضمان الالتزام بالمعايير والضوابط الموضوعة لتنفيذ البرنامج لضمان أسس النجاح، وذلك من خلال عدد من الإجراءات تتمثل في الآتي:</a:t>
            </a:r>
          </a:p>
          <a:p>
            <a:pPr algn="justLow" rtl="1">
              <a:lnSpc>
                <a:spcPct val="107000"/>
              </a:lnSpc>
              <a:spcAft>
                <a:spcPts val="800"/>
              </a:spcAft>
            </a:pPr>
            <a:r>
              <a:rPr lang="ar-SA" sz="1600" b="1" dirty="0">
                <a:solidFill>
                  <a:srgbClr val="048BBB"/>
                </a:solidFill>
                <a:latin typeface="A Jannat LT" panose="01000000000000000000" pitchFamily="2" charset="-78"/>
                <a:cs typeface="A Jannat LT" panose="01000000000000000000" pitchFamily="2" charset="-78"/>
              </a:rPr>
              <a:t>1-	اللقاءات القبلية.</a:t>
            </a:r>
          </a:p>
          <a:p>
            <a:pPr algn="justLow" rtl="1">
              <a:lnSpc>
                <a:spcPct val="107000"/>
              </a:lnSpc>
              <a:spcAft>
                <a:spcPts val="800"/>
              </a:spcAft>
            </a:pPr>
            <a:r>
              <a:rPr lang="ar-SA" sz="1600" b="1" dirty="0">
                <a:solidFill>
                  <a:srgbClr val="048BBB"/>
                </a:solidFill>
                <a:latin typeface="A Jannat LT" panose="01000000000000000000" pitchFamily="2" charset="-78"/>
                <a:cs typeface="A Jannat LT" panose="01000000000000000000" pitchFamily="2" charset="-78"/>
              </a:rPr>
              <a:t>2-	مراجعة الخطط من متخصصين في المجال.</a:t>
            </a:r>
          </a:p>
          <a:p>
            <a:pPr algn="justLow" rtl="1">
              <a:lnSpc>
                <a:spcPct val="107000"/>
              </a:lnSpc>
              <a:spcAft>
                <a:spcPts val="800"/>
              </a:spcAft>
            </a:pPr>
            <a:r>
              <a:rPr lang="ar-SA" sz="1600" b="1" dirty="0">
                <a:solidFill>
                  <a:srgbClr val="0C8F92"/>
                </a:solidFill>
                <a:latin typeface="A Jannat LT" panose="01000000000000000000" pitchFamily="2" charset="-78"/>
                <a:cs typeface="A Jannat LT" panose="01000000000000000000" pitchFamily="2" charset="-78"/>
              </a:rPr>
              <a:t>ثانيا: التقويم البنائي/ </a:t>
            </a:r>
            <a:r>
              <a:rPr lang="ar-SA" sz="1600" b="1" dirty="0" err="1">
                <a:solidFill>
                  <a:srgbClr val="0C8F92"/>
                </a:solidFill>
                <a:latin typeface="A Jannat LT" panose="01000000000000000000" pitchFamily="2" charset="-78"/>
                <a:cs typeface="A Jannat LT" panose="01000000000000000000" pitchFamily="2" charset="-78"/>
              </a:rPr>
              <a:t>التتبعي</a:t>
            </a:r>
            <a:r>
              <a:rPr lang="ar-SA" sz="1600" b="1" dirty="0">
                <a:solidFill>
                  <a:srgbClr val="0C8F92"/>
                </a:solidFill>
                <a:latin typeface="A Jannat LT" panose="01000000000000000000" pitchFamily="2" charset="-78"/>
                <a:cs typeface="A Jannat LT" panose="01000000000000000000" pitchFamily="2" charset="-78"/>
              </a:rPr>
              <a:t> للبرنامج: </a:t>
            </a:r>
            <a:r>
              <a:rPr lang="ar-SA" sz="1600" b="1" dirty="0">
                <a:solidFill>
                  <a:schemeClr val="tx1">
                    <a:lumMod val="65000"/>
                    <a:lumOff val="35000"/>
                  </a:schemeClr>
                </a:solidFill>
                <a:latin typeface="A Jannat LT" panose="01000000000000000000" pitchFamily="2" charset="-78"/>
                <a:cs typeface="A Jannat LT" panose="01000000000000000000" pitchFamily="2" charset="-78"/>
              </a:rPr>
              <a:t>يهدف إلى تتبع آليات تنفيذ البرنامج والأنشطة المصاحبة، والمنهج المستخدم، وطرق التنفيذ والوسائل المساعدة. وذلك من خلال المتابعة المستمرة للخطة موضع التنفيذ والتدخل المباشر للتغلب على أية ملاحظات أو صعوبات تعترض تنفيذ البرنامج، ويتم تفعيل هذا الجانب من التقويم من خلال مراجعة متأنية ودورية للتقارير الشهرية التي ترفع من قبل كل من المشرف والطالب والمنسق المتابع.</a:t>
            </a:r>
          </a:p>
          <a:p>
            <a:pPr algn="justLow" rtl="1">
              <a:lnSpc>
                <a:spcPct val="107000"/>
              </a:lnSpc>
              <a:spcAft>
                <a:spcPts val="800"/>
              </a:spcAft>
            </a:pPr>
            <a:r>
              <a:rPr lang="ar-SA" sz="1600" b="1" dirty="0">
                <a:solidFill>
                  <a:srgbClr val="0C8F92"/>
                </a:solidFill>
                <a:latin typeface="A Jannat LT" panose="01000000000000000000" pitchFamily="2" charset="-78"/>
                <a:cs typeface="A Jannat LT" panose="01000000000000000000" pitchFamily="2" charset="-78"/>
              </a:rPr>
              <a:t>ثالثا: التقويم الختامي: </a:t>
            </a:r>
            <a:r>
              <a:rPr lang="ar-SA" sz="1600" b="1" dirty="0">
                <a:solidFill>
                  <a:schemeClr val="tx1">
                    <a:lumMod val="65000"/>
                    <a:lumOff val="35000"/>
                  </a:schemeClr>
                </a:solidFill>
                <a:latin typeface="A Jannat LT" panose="01000000000000000000" pitchFamily="2" charset="-78"/>
                <a:cs typeface="A Jannat LT" panose="01000000000000000000" pitchFamily="2" charset="-78"/>
              </a:rPr>
              <a:t>يركز هذا النوع من التقويم على مدى فاعلية البرنامج لكل من المختص والطالب، ونوعية المنتج، ويتم تفعيل هذا الجانب من التقويم من خلال:</a:t>
            </a:r>
          </a:p>
          <a:p>
            <a:pPr algn="justLow" rtl="1">
              <a:lnSpc>
                <a:spcPct val="107000"/>
              </a:lnSpc>
              <a:spcAft>
                <a:spcPts val="800"/>
              </a:spcAft>
            </a:pPr>
            <a:r>
              <a:rPr lang="ar-SA" sz="1600" b="1" dirty="0">
                <a:solidFill>
                  <a:schemeClr val="tx1">
                    <a:lumMod val="65000"/>
                    <a:lumOff val="35000"/>
                  </a:schemeClr>
                </a:solidFill>
                <a:latin typeface="A Jannat LT" panose="01000000000000000000" pitchFamily="2" charset="-78"/>
                <a:cs typeface="A Jannat LT" panose="01000000000000000000" pitchFamily="2" charset="-78"/>
              </a:rPr>
              <a:t>3-تحكيم المنتج من قبل مختصين في المجال.</a:t>
            </a:r>
          </a:p>
        </p:txBody>
      </p:sp>
      <p:sp>
        <p:nvSpPr>
          <p:cNvPr id="21" name="TextBox 7">
            <a:extLst>
              <a:ext uri="{FF2B5EF4-FFF2-40B4-BE49-F238E27FC236}">
                <a16:creationId xmlns:a16="http://schemas.microsoft.com/office/drawing/2014/main" id="{7BBC8968-EA57-B11D-6341-AE3914E2A04C}"/>
              </a:ext>
            </a:extLst>
          </p:cNvPr>
          <p:cNvSpPr txBox="1"/>
          <p:nvPr/>
        </p:nvSpPr>
        <p:spPr>
          <a:xfrm>
            <a:off x="109413" y="1279697"/>
            <a:ext cx="2759601" cy="600164"/>
          </a:xfrm>
          <a:prstGeom prst="rect">
            <a:avLst/>
          </a:prstGeom>
          <a:solidFill>
            <a:srgbClr val="36A5CA"/>
          </a:solidFill>
        </p:spPr>
        <p:txBody>
          <a:bodyPr wrap="square" rtlCol="0">
            <a:spAutoFit/>
          </a:bodyPr>
          <a:lstStyle/>
          <a:p>
            <a:pPr algn="r" rtl="1">
              <a:lnSpc>
                <a:spcPct val="150000"/>
              </a:lnSpc>
            </a:pPr>
            <a:r>
              <a:rPr lang="ar-SA" sz="2400"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rPr>
              <a:t>الجهة المنفذة </a:t>
            </a:r>
            <a:endParaRPr lang="en-US" sz="2400"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endParaRPr>
          </a:p>
        </p:txBody>
      </p:sp>
      <p:sp>
        <p:nvSpPr>
          <p:cNvPr id="22" name="TextBox 7">
            <a:extLst>
              <a:ext uri="{FF2B5EF4-FFF2-40B4-BE49-F238E27FC236}">
                <a16:creationId xmlns:a16="http://schemas.microsoft.com/office/drawing/2014/main" id="{0E50DB07-837E-F6F6-3B04-87E982A9E6EC}"/>
              </a:ext>
            </a:extLst>
          </p:cNvPr>
          <p:cNvSpPr txBox="1"/>
          <p:nvPr/>
        </p:nvSpPr>
        <p:spPr>
          <a:xfrm>
            <a:off x="109412" y="2741411"/>
            <a:ext cx="2759601" cy="600164"/>
          </a:xfrm>
          <a:prstGeom prst="rect">
            <a:avLst/>
          </a:prstGeom>
          <a:solidFill>
            <a:srgbClr val="36A5CA"/>
          </a:solidFill>
        </p:spPr>
        <p:txBody>
          <a:bodyPr wrap="square" rtlCol="0">
            <a:spAutoFit/>
          </a:bodyPr>
          <a:lstStyle/>
          <a:p>
            <a:pPr algn="r" rtl="1">
              <a:lnSpc>
                <a:spcPct val="150000"/>
              </a:lnSpc>
            </a:pPr>
            <a:r>
              <a:rPr lang="ar-SA" sz="2400"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rPr>
              <a:t>مؤشر الإنجاز </a:t>
            </a:r>
            <a:endParaRPr lang="en-US" sz="2400"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endParaRPr>
          </a:p>
        </p:txBody>
      </p:sp>
      <p:sp>
        <p:nvSpPr>
          <p:cNvPr id="23" name="Rectangle 15">
            <a:extLst>
              <a:ext uri="{FF2B5EF4-FFF2-40B4-BE49-F238E27FC236}">
                <a16:creationId xmlns:a16="http://schemas.microsoft.com/office/drawing/2014/main" id="{826A814E-1194-D222-876C-4D26C5331887}"/>
              </a:ext>
            </a:extLst>
          </p:cNvPr>
          <p:cNvSpPr/>
          <p:nvPr/>
        </p:nvSpPr>
        <p:spPr>
          <a:xfrm rot="5400000">
            <a:off x="320841" y="2822757"/>
            <a:ext cx="397724" cy="397196"/>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4" name="Oval 35">
            <a:extLst>
              <a:ext uri="{FF2B5EF4-FFF2-40B4-BE49-F238E27FC236}">
                <a16:creationId xmlns:a16="http://schemas.microsoft.com/office/drawing/2014/main" id="{D9DBA78B-8685-39C9-C24A-47D069918CA8}"/>
              </a:ext>
            </a:extLst>
          </p:cNvPr>
          <p:cNvSpPr/>
          <p:nvPr/>
        </p:nvSpPr>
        <p:spPr>
          <a:xfrm>
            <a:off x="11371752" y="750786"/>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26" name="رسم 25" descr="منزل مع تعبئة خالصة">
            <a:extLst>
              <a:ext uri="{FF2B5EF4-FFF2-40B4-BE49-F238E27FC236}">
                <a16:creationId xmlns:a16="http://schemas.microsoft.com/office/drawing/2014/main" id="{9A1C3253-7AF0-8971-D8D4-29C934EF7B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3619" y="1267691"/>
            <a:ext cx="612169" cy="612169"/>
          </a:xfrm>
          <a:prstGeom prst="rect">
            <a:avLst/>
          </a:prstGeom>
        </p:spPr>
      </p:pic>
      <p:sp>
        <p:nvSpPr>
          <p:cNvPr id="2" name="TextBox 7">
            <a:extLst>
              <a:ext uri="{FF2B5EF4-FFF2-40B4-BE49-F238E27FC236}">
                <a16:creationId xmlns:a16="http://schemas.microsoft.com/office/drawing/2014/main" id="{6164F431-CDF8-8961-DD9F-FA871BA7C573}"/>
              </a:ext>
            </a:extLst>
          </p:cNvPr>
          <p:cNvSpPr txBox="1"/>
          <p:nvPr/>
        </p:nvSpPr>
        <p:spPr>
          <a:xfrm>
            <a:off x="109412" y="4682495"/>
            <a:ext cx="2759601" cy="600164"/>
          </a:xfrm>
          <a:prstGeom prst="rect">
            <a:avLst/>
          </a:prstGeom>
          <a:solidFill>
            <a:srgbClr val="36A5CA"/>
          </a:solidFill>
        </p:spPr>
        <p:txBody>
          <a:bodyPr wrap="square" rtlCol="0">
            <a:spAutoFit/>
          </a:bodyPr>
          <a:lstStyle/>
          <a:p>
            <a:pPr algn="r" rtl="1">
              <a:lnSpc>
                <a:spcPct val="150000"/>
              </a:lnSpc>
            </a:pPr>
            <a:r>
              <a:rPr lang="ar-SA" sz="2400"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rPr>
              <a:t>الفترة الزمنية </a:t>
            </a:r>
            <a:endParaRPr lang="en-US" sz="2400"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endParaRPr>
          </a:p>
        </p:txBody>
      </p:sp>
      <p:pic>
        <p:nvPicPr>
          <p:cNvPr id="11" name="رسم 10" descr="ساعة توقيت 66% مع تعبئة خالصة">
            <a:extLst>
              <a:ext uri="{FF2B5EF4-FFF2-40B4-BE49-F238E27FC236}">
                <a16:creationId xmlns:a16="http://schemas.microsoft.com/office/drawing/2014/main" id="{552E90E2-33E8-2F27-6FDA-2EA2E19A35F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412" y="4673769"/>
            <a:ext cx="608889" cy="608889"/>
          </a:xfrm>
          <a:prstGeom prst="rect">
            <a:avLst/>
          </a:prstGeom>
        </p:spPr>
      </p:pic>
      <p:sp>
        <p:nvSpPr>
          <p:cNvPr id="13" name="Rectangle 123">
            <a:extLst>
              <a:ext uri="{FF2B5EF4-FFF2-40B4-BE49-F238E27FC236}">
                <a16:creationId xmlns:a16="http://schemas.microsoft.com/office/drawing/2014/main" id="{1A5FE8A8-52F8-4CE8-BE9D-7CB25DD66D19}"/>
              </a:ext>
            </a:extLst>
          </p:cNvPr>
          <p:cNvSpPr/>
          <p:nvPr/>
        </p:nvSpPr>
        <p:spPr>
          <a:xfrm>
            <a:off x="79943" y="1887843"/>
            <a:ext cx="2759600" cy="853567"/>
          </a:xfrm>
          <a:prstGeom prst="rect">
            <a:avLst/>
          </a:prstGeom>
        </p:spPr>
        <p:txBody>
          <a:bodyPr wrap="square">
            <a:spAutoFit/>
          </a:bodyPr>
          <a:lstStyle/>
          <a:p>
            <a:pPr algn="ctr" rtl="1">
              <a:lnSpc>
                <a:spcPct val="107000"/>
              </a:lnSpc>
              <a:spcAft>
                <a:spcPts val="800"/>
              </a:spcAft>
            </a:pPr>
            <a:r>
              <a:rPr lang="ar-SA" sz="2000" b="1" dirty="0">
                <a:solidFill>
                  <a:srgbClr val="15445A"/>
                </a:solidFill>
                <a:latin typeface="A Jannat LT" panose="01000000000000000000" pitchFamily="2" charset="-78"/>
                <a:cs typeface="A Jannat LT" panose="01000000000000000000" pitchFamily="2" charset="-78"/>
              </a:rPr>
              <a:t>جامعة جازان</a:t>
            </a:r>
          </a:p>
          <a:p>
            <a:pPr algn="ctr" rtl="1">
              <a:lnSpc>
                <a:spcPct val="107000"/>
              </a:lnSpc>
              <a:spcAft>
                <a:spcPts val="800"/>
              </a:spcAft>
            </a:pPr>
            <a:r>
              <a:rPr lang="ar-SA" sz="2000" b="1" dirty="0">
                <a:solidFill>
                  <a:srgbClr val="15445A"/>
                </a:solidFill>
                <a:latin typeface="A Jannat LT" panose="01000000000000000000" pitchFamily="2" charset="-78"/>
                <a:cs typeface="A Jannat LT" panose="01000000000000000000" pitchFamily="2" charset="-78"/>
              </a:rPr>
              <a:t>إدارة الموهوبين/ــات</a:t>
            </a:r>
          </a:p>
        </p:txBody>
      </p:sp>
      <p:sp>
        <p:nvSpPr>
          <p:cNvPr id="15" name="Rectangle 123">
            <a:extLst>
              <a:ext uri="{FF2B5EF4-FFF2-40B4-BE49-F238E27FC236}">
                <a16:creationId xmlns:a16="http://schemas.microsoft.com/office/drawing/2014/main" id="{CF602929-5456-8FAB-8AF9-71F2DF973382}"/>
              </a:ext>
            </a:extLst>
          </p:cNvPr>
          <p:cNvSpPr/>
          <p:nvPr/>
        </p:nvSpPr>
        <p:spPr>
          <a:xfrm>
            <a:off x="79943" y="3749796"/>
            <a:ext cx="2759600" cy="421654"/>
          </a:xfrm>
          <a:prstGeom prst="rect">
            <a:avLst/>
          </a:prstGeom>
        </p:spPr>
        <p:txBody>
          <a:bodyPr wrap="square">
            <a:spAutoFit/>
          </a:bodyPr>
          <a:lstStyle/>
          <a:p>
            <a:pPr algn="ctr" rtl="1">
              <a:lnSpc>
                <a:spcPct val="107000"/>
              </a:lnSpc>
              <a:spcAft>
                <a:spcPts val="800"/>
              </a:spcAft>
            </a:pPr>
            <a:r>
              <a:rPr lang="ar-SA" sz="2000" b="1" dirty="0">
                <a:solidFill>
                  <a:srgbClr val="15445A"/>
                </a:solidFill>
                <a:latin typeface="A Jannat LT" panose="01000000000000000000" pitchFamily="2" charset="-78"/>
                <a:cs typeface="A Jannat LT" panose="01000000000000000000" pitchFamily="2" charset="-78"/>
              </a:rPr>
              <a:t>استمارات التقويم</a:t>
            </a:r>
          </a:p>
        </p:txBody>
      </p:sp>
    </p:spTree>
    <p:extLst>
      <p:ext uri="{BB962C8B-B14F-4D97-AF65-F5344CB8AC3E}">
        <p14:creationId xmlns:p14="http://schemas.microsoft.com/office/powerpoint/2010/main" val="321862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500"/>
                                        <p:tgtEl>
                                          <p:spTgt spid="1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3">
                                            <p:txEl>
                                              <p:pRg st="0" end="0"/>
                                            </p:txEl>
                                          </p:spTgt>
                                        </p:tgtEl>
                                        <p:attrNameLst>
                                          <p:attrName>style.visibility</p:attrName>
                                        </p:attrNameLst>
                                      </p:cBhvr>
                                      <p:to>
                                        <p:strVal val="visible"/>
                                      </p:to>
                                    </p:set>
                                    <p:animEffect transition="in" filter="fade">
                                      <p:cBhvr>
                                        <p:cTn id="49" dur="500"/>
                                        <p:tgtEl>
                                          <p:spTgt spid="13">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3">
                                            <p:txEl>
                                              <p:pRg st="1" end="1"/>
                                            </p:txEl>
                                          </p:spTgt>
                                        </p:tgtEl>
                                        <p:attrNameLst>
                                          <p:attrName>style.visibility</p:attrName>
                                        </p:attrNameLst>
                                      </p:cBhvr>
                                      <p:to>
                                        <p:strVal val="visible"/>
                                      </p:to>
                                    </p:set>
                                    <p:animEffect transition="in" filter="fade">
                                      <p:cBhvr>
                                        <p:cTn id="54" dur="500"/>
                                        <p:tgtEl>
                                          <p:spTgt spid="13">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5">
                                            <p:txEl>
                                              <p:pRg st="0" end="0"/>
                                            </p:txEl>
                                          </p:spTgt>
                                        </p:tgtEl>
                                        <p:attrNameLst>
                                          <p:attrName>style.visibility</p:attrName>
                                        </p:attrNameLst>
                                      </p:cBhvr>
                                      <p:to>
                                        <p:strVal val="visible"/>
                                      </p:to>
                                    </p:set>
                                    <p:animEffect transition="in" filter="fade">
                                      <p:cBhvr>
                                        <p:cTn id="59"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4" grpId="0"/>
      <p:bldP spid="21" grpId="0" animBg="1"/>
      <p:bldP spid="22"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849F7989-0F1A-6A1E-86A0-9ABDDAF674AB}"/>
              </a:ext>
            </a:extLst>
          </p:cNvPr>
          <p:cNvSpPr txBox="1"/>
          <p:nvPr/>
        </p:nvSpPr>
        <p:spPr>
          <a:xfrm>
            <a:off x="6572250" y="3166312"/>
            <a:ext cx="5316005" cy="830997"/>
          </a:xfrm>
          <a:prstGeom prst="rect">
            <a:avLst/>
          </a:prstGeom>
          <a:noFill/>
        </p:spPr>
        <p:txBody>
          <a:bodyPr wrap="square">
            <a:spAutoFit/>
          </a:bodyPr>
          <a:lstStyle/>
          <a:p>
            <a:pPr algn="justLow" rtl="1"/>
            <a:r>
              <a:rPr lang="ar-SA" sz="2400" b="1" dirty="0">
                <a:solidFill>
                  <a:srgbClr val="0DA9A6"/>
                </a:solidFill>
                <a:latin typeface="A Jannat LT" panose="01000000000000000000" pitchFamily="2" charset="-78"/>
                <a:cs typeface="A Jannat LT" panose="01000000000000000000" pitchFamily="2" charset="-78"/>
              </a:rPr>
              <a:t>ميثاق تنظيم العمل بين قسم الموهوبين والطلاب المشاركين في برنامج التلمذة</a:t>
            </a:r>
          </a:p>
        </p:txBody>
      </p:sp>
      <p:pic>
        <p:nvPicPr>
          <p:cNvPr id="3" name="رسم 2" descr="مصافحة باليد مع تعبئة خالصة">
            <a:extLst>
              <a:ext uri="{FF2B5EF4-FFF2-40B4-BE49-F238E27FC236}">
                <a16:creationId xmlns:a16="http://schemas.microsoft.com/office/drawing/2014/main" id="{A27A3DC0-F526-87B7-8C8D-2B701A0FA4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73052" y="1894622"/>
            <a:ext cx="1182478" cy="1182478"/>
          </a:xfrm>
          <a:prstGeom prst="rect">
            <a:avLst/>
          </a:prstGeom>
        </p:spPr>
      </p:pic>
      <p:pic>
        <p:nvPicPr>
          <p:cNvPr id="5" name="صورة 4" descr="صورة تحتوي على نص, لقطة شاشة, الخط, رقم&#10;&#10;تم إنشاء الوصف تلقائياً">
            <a:extLst>
              <a:ext uri="{FF2B5EF4-FFF2-40B4-BE49-F238E27FC236}">
                <a16:creationId xmlns:a16="http://schemas.microsoft.com/office/drawing/2014/main" id="{05C68F5B-A85D-2B14-BBC4-262587F22CC4}"/>
              </a:ext>
            </a:extLst>
          </p:cNvPr>
          <p:cNvPicPr>
            <a:picLocks noChangeAspect="1"/>
          </p:cNvPicPr>
          <p:nvPr/>
        </p:nvPicPr>
        <p:blipFill>
          <a:blip r:embed="rId4">
            <a:extLst>
              <a:ext uri="{28A0092B-C50C-407E-A947-70E740481C1C}">
                <a14:useLocalDpi xmlns:a14="http://schemas.microsoft.com/office/drawing/2010/main" val="0"/>
              </a:ext>
            </a:extLst>
          </a:blip>
          <a:srcRect l="4749" t="3058" r="3624" b="3597"/>
          <a:stretch/>
        </p:blipFill>
        <p:spPr>
          <a:xfrm>
            <a:off x="1600199" y="445770"/>
            <a:ext cx="4114801" cy="5932170"/>
          </a:xfrm>
          <a:prstGeom prst="rect">
            <a:avLst/>
          </a:prstGeom>
        </p:spPr>
      </p:pic>
    </p:spTree>
    <p:extLst>
      <p:ext uri="{BB962C8B-B14F-4D97-AF65-F5344CB8AC3E}">
        <p14:creationId xmlns:p14="http://schemas.microsoft.com/office/powerpoint/2010/main" val="2195955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4A91A-F5CC-75E8-1C1C-C15122831067}"/>
            </a:ext>
          </a:extLst>
        </p:cNvPr>
        <p:cNvGrpSpPr/>
        <p:nvPr/>
      </p:nvGrpSpPr>
      <p:grpSpPr>
        <a:xfrm>
          <a:off x="0" y="0"/>
          <a:ext cx="0" cy="0"/>
          <a:chOff x="0" y="0"/>
          <a:chExt cx="0" cy="0"/>
        </a:xfrm>
      </p:grpSpPr>
      <p:sp>
        <p:nvSpPr>
          <p:cNvPr id="5" name="مربع نص 4">
            <a:extLst>
              <a:ext uri="{FF2B5EF4-FFF2-40B4-BE49-F238E27FC236}">
                <a16:creationId xmlns:a16="http://schemas.microsoft.com/office/drawing/2014/main" id="{BF10E569-C8A1-4413-3479-10E3C5C2DB90}"/>
              </a:ext>
            </a:extLst>
          </p:cNvPr>
          <p:cNvSpPr txBox="1"/>
          <p:nvPr/>
        </p:nvSpPr>
        <p:spPr>
          <a:xfrm>
            <a:off x="8311987" y="546826"/>
            <a:ext cx="2924080" cy="461665"/>
          </a:xfrm>
          <a:prstGeom prst="rect">
            <a:avLst/>
          </a:prstGeom>
          <a:noFill/>
        </p:spPr>
        <p:txBody>
          <a:bodyPr wrap="square">
            <a:spAutoFit/>
          </a:bodyPr>
          <a:lstStyle/>
          <a:p>
            <a:pPr algn="justLow" rtl="1"/>
            <a:r>
              <a:rPr lang="ar-SA" sz="2400" b="1" dirty="0">
                <a:solidFill>
                  <a:srgbClr val="0DA9A6"/>
                </a:solidFill>
                <a:latin typeface="A Jannat LT" panose="01000000000000000000" pitchFamily="2" charset="-78"/>
                <a:cs typeface="A Jannat LT" panose="01000000000000000000" pitchFamily="2" charset="-78"/>
              </a:rPr>
              <a:t>برنامج التلمذة البحثية </a:t>
            </a:r>
          </a:p>
        </p:txBody>
      </p:sp>
      <p:sp>
        <p:nvSpPr>
          <p:cNvPr id="17" name="TextBox 47">
            <a:extLst>
              <a:ext uri="{FF2B5EF4-FFF2-40B4-BE49-F238E27FC236}">
                <a16:creationId xmlns:a16="http://schemas.microsoft.com/office/drawing/2014/main" id="{C4F70A92-E05B-6EEA-77F0-D7EE95EFF24E}"/>
              </a:ext>
            </a:extLst>
          </p:cNvPr>
          <p:cNvSpPr txBox="1"/>
          <p:nvPr/>
        </p:nvSpPr>
        <p:spPr>
          <a:xfrm>
            <a:off x="9144000" y="2128462"/>
            <a:ext cx="2423678" cy="369332"/>
          </a:xfrm>
          <a:prstGeom prst="rect">
            <a:avLst/>
          </a:prstGeom>
          <a:noFill/>
        </p:spPr>
        <p:txBody>
          <a:bodyPr wrap="square" rtlCol="1">
            <a:spAutoFit/>
          </a:bodyPr>
          <a:lstStyle>
            <a:defPPr>
              <a:defRPr lang="aa-ET"/>
            </a:defPPr>
            <a:lvl1pPr algn="r" rtl="1">
              <a:defRPr sz="3200" b="1">
                <a:solidFill>
                  <a:schemeClr val="bg1"/>
                </a:solidFill>
                <a:latin typeface="A Jannat LT" panose="01000000000000000000" pitchFamily="2" charset="-78"/>
                <a:cs typeface="A Jannat LT" panose="01000000000000000000" pitchFamily="2" charset="-78"/>
              </a:defRPr>
            </a:lvl1pPr>
          </a:lstStyle>
          <a:p>
            <a:pPr algn="ctr"/>
            <a:r>
              <a:rPr lang="ar-SA" sz="1800" dirty="0"/>
              <a:t>فكرة البرنامج</a:t>
            </a:r>
            <a:endParaRPr lang="aa-ET" sz="1800" dirty="0"/>
          </a:p>
        </p:txBody>
      </p:sp>
      <p:sp>
        <p:nvSpPr>
          <p:cNvPr id="58" name="مربع نص 57">
            <a:extLst>
              <a:ext uri="{FF2B5EF4-FFF2-40B4-BE49-F238E27FC236}">
                <a16:creationId xmlns:a16="http://schemas.microsoft.com/office/drawing/2014/main" id="{DBA4B040-20DB-3CC0-EDFF-12BD058611BB}"/>
              </a:ext>
            </a:extLst>
          </p:cNvPr>
          <p:cNvSpPr txBox="1"/>
          <p:nvPr/>
        </p:nvSpPr>
        <p:spPr>
          <a:xfrm>
            <a:off x="8404993" y="6596390"/>
            <a:ext cx="3787007" cy="261610"/>
          </a:xfrm>
          <a:prstGeom prst="rect">
            <a:avLst/>
          </a:prstGeom>
          <a:noFill/>
        </p:spPr>
        <p:txBody>
          <a:bodyPr wrap="square">
            <a:spAutoFit/>
          </a:bodyPr>
          <a:lstStyle/>
          <a:p>
            <a:pPr algn="ctr" rtl="1"/>
            <a:r>
              <a:rPr lang="ar-SA" sz="1100" b="1" dirty="0">
                <a:solidFill>
                  <a:schemeClr val="bg1"/>
                </a:solidFill>
                <a:latin typeface="A Jannat LT" panose="01000000000000000000" pitchFamily="2" charset="-78"/>
                <a:cs typeface="A Jannat LT" panose="01000000000000000000" pitchFamily="2" charset="-78"/>
              </a:rPr>
              <a:t>الشؤون التعليمية - إدارة تنمية القدرات - قسم الموهوبين</a:t>
            </a:r>
          </a:p>
        </p:txBody>
      </p:sp>
      <p:pic>
        <p:nvPicPr>
          <p:cNvPr id="3" name="رسم 2" descr="شريط مع تعبئة خالصة">
            <a:extLst>
              <a:ext uri="{FF2B5EF4-FFF2-40B4-BE49-F238E27FC236}">
                <a16:creationId xmlns:a16="http://schemas.microsoft.com/office/drawing/2014/main" id="{1B2111BE-BABB-F1C0-C1E7-57A5372D2D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10478" y="480020"/>
            <a:ext cx="914400" cy="914400"/>
          </a:xfrm>
          <a:prstGeom prst="rect">
            <a:avLst/>
          </a:prstGeom>
        </p:spPr>
      </p:pic>
      <p:graphicFrame>
        <p:nvGraphicFramePr>
          <p:cNvPr id="6" name="مخطط 5">
            <a:extLst>
              <a:ext uri="{FF2B5EF4-FFF2-40B4-BE49-F238E27FC236}">
                <a16:creationId xmlns:a16="http://schemas.microsoft.com/office/drawing/2014/main" id="{E97E2603-FA91-3D88-408A-143D27F36102}"/>
              </a:ext>
            </a:extLst>
          </p:cNvPr>
          <p:cNvGraphicFramePr/>
          <p:nvPr/>
        </p:nvGraphicFramePr>
        <p:xfrm>
          <a:off x="5509260" y="1461226"/>
          <a:ext cx="6515618" cy="4608103"/>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a:extLst>
              <a:ext uri="{FF2B5EF4-FFF2-40B4-BE49-F238E27FC236}">
                <a16:creationId xmlns:a16="http://schemas.microsoft.com/office/drawing/2014/main" id="{5C01E5FE-F40F-D5E6-EFA4-B1EED6B310E1}"/>
              </a:ext>
            </a:extLst>
          </p:cNvPr>
          <p:cNvGrpSpPr/>
          <p:nvPr/>
        </p:nvGrpSpPr>
        <p:grpSpPr>
          <a:xfrm>
            <a:off x="637958" y="3940900"/>
            <a:ext cx="4400894" cy="977191"/>
            <a:chOff x="1139250" y="5596154"/>
            <a:chExt cx="4400894" cy="977191"/>
          </a:xfrm>
        </p:grpSpPr>
        <p:sp>
          <p:nvSpPr>
            <p:cNvPr id="8" name="Rectangle 46">
              <a:extLst>
                <a:ext uri="{FF2B5EF4-FFF2-40B4-BE49-F238E27FC236}">
                  <a16:creationId xmlns:a16="http://schemas.microsoft.com/office/drawing/2014/main" id="{7C96292B-890C-3E5C-DFCB-6C49ABC0DAF1}"/>
                </a:ext>
              </a:extLst>
            </p:cNvPr>
            <p:cNvSpPr/>
            <p:nvPr/>
          </p:nvSpPr>
          <p:spPr>
            <a:xfrm>
              <a:off x="1139250" y="5596154"/>
              <a:ext cx="3675745" cy="977191"/>
            </a:xfrm>
            <a:prstGeom prst="rect">
              <a:avLst/>
            </a:prstGeom>
          </p:spPr>
          <p:txBody>
            <a:bodyPr wrap="square">
              <a:spAutoFit/>
            </a:bodyPr>
            <a:lstStyle/>
            <a:p>
              <a:pPr algn="r" rtl="1">
                <a:lnSpc>
                  <a:spcPct val="150000"/>
                </a:lnSpc>
              </a:pPr>
              <a:r>
                <a:rPr lang="ar-SA" sz="2000" b="1" dirty="0">
                  <a:solidFill>
                    <a:srgbClr val="048BBB"/>
                  </a:solidFill>
                  <a:latin typeface="A Jannat LT" panose="01000000000000000000" pitchFamily="2" charset="-78"/>
                  <a:ea typeface="Adobe Fan Heiti Std B" panose="020B0700000000000000" pitchFamily="34" charset="-128"/>
                  <a:cs typeface="A Jannat LT" panose="01000000000000000000" pitchFamily="2" charset="-78"/>
                </a:rPr>
                <a:t>التلمذة (استكمال البحث العلمي)</a:t>
              </a:r>
            </a:p>
            <a:p>
              <a:pPr algn="r" rtl="1">
                <a:lnSpc>
                  <a:spcPct val="150000"/>
                </a:lnSpc>
              </a:pPr>
              <a:r>
                <a:rPr lang="ar-SA" sz="2000" dirty="0">
                  <a:solidFill>
                    <a:srgbClr val="048BBB"/>
                  </a:solidFill>
                  <a:latin typeface="A Jannat LT" panose="01000000000000000000" pitchFamily="2" charset="-78"/>
                  <a:ea typeface="Adobe Fan Heiti Std B" panose="020B0700000000000000" pitchFamily="34" charset="-128"/>
                  <a:cs typeface="A Jannat LT" panose="01000000000000000000" pitchFamily="2" charset="-78"/>
                </a:rPr>
                <a:t> </a:t>
              </a:r>
              <a:r>
                <a:rPr lang="ar-SA" sz="2000" b="1" dirty="0">
                  <a:solidFill>
                    <a:srgbClr val="C1B48A"/>
                  </a:solidFill>
                  <a:latin typeface="A Jannat LT" panose="01000000000000000000" pitchFamily="2" charset="-78"/>
                  <a:ea typeface="Adobe Fan Heiti Std B" panose="020B0700000000000000" pitchFamily="34" charset="-128"/>
                  <a:cs typeface="A Jannat LT" panose="01000000000000000000" pitchFamily="2" charset="-78"/>
                </a:rPr>
                <a:t> </a:t>
              </a:r>
              <a:r>
                <a:rPr lang="en-US" sz="2000" b="1" dirty="0">
                  <a:solidFill>
                    <a:srgbClr val="C1B48A"/>
                  </a:solidFill>
                  <a:latin typeface="A Jannat LT" panose="01000000000000000000" pitchFamily="2" charset="-78"/>
                  <a:ea typeface="Adobe Fan Heiti Std B" panose="020B0700000000000000" pitchFamily="34" charset="-128"/>
                  <a:cs typeface="A Jannat LT" panose="01000000000000000000" pitchFamily="2" charset="-78"/>
                </a:rPr>
                <a:t>10000</a:t>
              </a:r>
              <a:r>
                <a:rPr lang="ar-SA" sz="2000" b="1" dirty="0">
                  <a:solidFill>
                    <a:srgbClr val="C1B48A"/>
                  </a:solidFill>
                  <a:latin typeface="A Jannat LT" panose="01000000000000000000" pitchFamily="2" charset="-78"/>
                  <a:ea typeface="Adobe Fan Heiti Std B" panose="020B0700000000000000" pitchFamily="34" charset="-128"/>
                  <a:cs typeface="A Jannat LT" panose="01000000000000000000" pitchFamily="2" charset="-78"/>
                </a:rPr>
                <a:t> ريال</a:t>
              </a:r>
              <a:endParaRPr lang="en-US" sz="2000" b="1" dirty="0">
                <a:solidFill>
                  <a:srgbClr val="C1B48A"/>
                </a:solidFill>
                <a:latin typeface="A Jannat LT" panose="01000000000000000000" pitchFamily="2" charset="-78"/>
                <a:cs typeface="A Jannat LT" panose="01000000000000000000" pitchFamily="2" charset="-78"/>
              </a:endParaRPr>
            </a:p>
          </p:txBody>
        </p:sp>
        <p:sp>
          <p:nvSpPr>
            <p:cNvPr id="9" name="Rectangle 47">
              <a:extLst>
                <a:ext uri="{FF2B5EF4-FFF2-40B4-BE49-F238E27FC236}">
                  <a16:creationId xmlns:a16="http://schemas.microsoft.com/office/drawing/2014/main" id="{CCF37C2B-4113-179C-4938-D73231E4CD9E}"/>
                </a:ext>
              </a:extLst>
            </p:cNvPr>
            <p:cNvSpPr/>
            <p:nvPr/>
          </p:nvSpPr>
          <p:spPr>
            <a:xfrm>
              <a:off x="4894145" y="5607007"/>
              <a:ext cx="645999" cy="64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48">
              <a:extLst>
                <a:ext uri="{FF2B5EF4-FFF2-40B4-BE49-F238E27FC236}">
                  <a16:creationId xmlns:a16="http://schemas.microsoft.com/office/drawing/2014/main" id="{14D22C1A-CCD9-153D-8F4F-F8F3234D9548}"/>
                </a:ext>
              </a:extLst>
            </p:cNvPr>
            <p:cNvSpPr/>
            <p:nvPr/>
          </p:nvSpPr>
          <p:spPr>
            <a:xfrm>
              <a:off x="5015699" y="5749182"/>
              <a:ext cx="418704" cy="369332"/>
            </a:xfrm>
            <a:prstGeom prst="rect">
              <a:avLst/>
            </a:prstGeom>
          </p:spPr>
          <p:txBody>
            <a:bodyPr wrap="none">
              <a:spAutoFit/>
            </a:bodyPr>
            <a:lstStyle/>
            <a:p>
              <a:pPr algn="ctr"/>
              <a:r>
                <a:rPr lang="en-US" b="1" dirty="0">
                  <a:solidFill>
                    <a:schemeClr val="bg1"/>
                  </a:solidFill>
                </a:rPr>
                <a:t>04</a:t>
              </a:r>
            </a:p>
          </p:txBody>
        </p:sp>
      </p:grpSp>
      <p:grpSp>
        <p:nvGrpSpPr>
          <p:cNvPr id="11" name="Group 5">
            <a:extLst>
              <a:ext uri="{FF2B5EF4-FFF2-40B4-BE49-F238E27FC236}">
                <a16:creationId xmlns:a16="http://schemas.microsoft.com/office/drawing/2014/main" id="{DA3AF69F-38C8-66DA-A14C-91A26D981444}"/>
              </a:ext>
            </a:extLst>
          </p:cNvPr>
          <p:cNvGrpSpPr/>
          <p:nvPr/>
        </p:nvGrpSpPr>
        <p:grpSpPr>
          <a:xfrm>
            <a:off x="637958" y="3082284"/>
            <a:ext cx="4400894" cy="977191"/>
            <a:chOff x="1139250" y="4603428"/>
            <a:chExt cx="4400894" cy="977191"/>
          </a:xfrm>
        </p:grpSpPr>
        <p:sp>
          <p:nvSpPr>
            <p:cNvPr id="16" name="Rectangle 49">
              <a:extLst>
                <a:ext uri="{FF2B5EF4-FFF2-40B4-BE49-F238E27FC236}">
                  <a16:creationId xmlns:a16="http://schemas.microsoft.com/office/drawing/2014/main" id="{81C62FB7-635C-815D-71E0-2F999EA83DE5}"/>
                </a:ext>
              </a:extLst>
            </p:cNvPr>
            <p:cNvSpPr/>
            <p:nvPr/>
          </p:nvSpPr>
          <p:spPr>
            <a:xfrm>
              <a:off x="1139250" y="4603428"/>
              <a:ext cx="3675745" cy="977191"/>
            </a:xfrm>
            <a:prstGeom prst="rect">
              <a:avLst/>
            </a:prstGeom>
          </p:spPr>
          <p:txBody>
            <a:bodyPr wrap="square">
              <a:spAutoFit/>
            </a:bodyPr>
            <a:lstStyle/>
            <a:p>
              <a:pPr algn="r" rtl="1">
                <a:lnSpc>
                  <a:spcPct val="150000"/>
                </a:lnSpc>
              </a:pPr>
              <a:r>
                <a:rPr lang="ar-SA" sz="2000" b="1" dirty="0">
                  <a:solidFill>
                    <a:srgbClr val="0C8F92"/>
                  </a:solidFill>
                  <a:latin typeface="A Jannat LT" panose="01000000000000000000" pitchFamily="2" charset="-78"/>
                  <a:ea typeface="Adobe Fan Heiti Std B" panose="020B0700000000000000" pitchFamily="34" charset="-128"/>
                  <a:cs typeface="A Jannat LT" panose="01000000000000000000" pitchFamily="2" charset="-78"/>
                </a:rPr>
                <a:t>الإعاشة</a:t>
              </a:r>
            </a:p>
            <a:p>
              <a:pPr algn="r" rtl="1">
                <a:lnSpc>
                  <a:spcPct val="150000"/>
                </a:lnSpc>
              </a:pPr>
              <a:r>
                <a:rPr lang="ar-SA" sz="2000" b="1" dirty="0">
                  <a:solidFill>
                    <a:srgbClr val="C1B48A"/>
                  </a:solidFill>
                  <a:latin typeface="A Jannat LT" panose="01000000000000000000" pitchFamily="2" charset="-78"/>
                  <a:ea typeface="Adobe Fan Heiti Std B" panose="020B0700000000000000" pitchFamily="34" charset="-128"/>
                  <a:cs typeface="A Jannat LT" panose="01000000000000000000" pitchFamily="2" charset="-78"/>
                </a:rPr>
                <a:t> </a:t>
              </a:r>
              <a:r>
                <a:rPr lang="en-US" sz="2000" b="1" dirty="0">
                  <a:solidFill>
                    <a:srgbClr val="C1B48A"/>
                  </a:solidFill>
                  <a:latin typeface="A Jannat LT" panose="01000000000000000000" pitchFamily="2" charset="-78"/>
                  <a:ea typeface="Adobe Fan Heiti Std B" panose="020B0700000000000000" pitchFamily="34" charset="-128"/>
                  <a:cs typeface="A Jannat LT" panose="01000000000000000000" pitchFamily="2" charset="-78"/>
                </a:rPr>
                <a:t>5000</a:t>
              </a:r>
              <a:r>
                <a:rPr lang="ar-SA" sz="2000" b="1" dirty="0">
                  <a:solidFill>
                    <a:srgbClr val="C1B48A"/>
                  </a:solidFill>
                  <a:latin typeface="A Jannat LT" panose="01000000000000000000" pitchFamily="2" charset="-78"/>
                  <a:ea typeface="Adobe Fan Heiti Std B" panose="020B0700000000000000" pitchFamily="34" charset="-128"/>
                  <a:cs typeface="A Jannat LT" panose="01000000000000000000" pitchFamily="2" charset="-78"/>
                </a:rPr>
                <a:t> ريال</a:t>
              </a:r>
              <a:endParaRPr lang="en-US" sz="2000" b="1" dirty="0">
                <a:solidFill>
                  <a:srgbClr val="C1B48A"/>
                </a:solidFill>
                <a:latin typeface="A Jannat LT" panose="01000000000000000000" pitchFamily="2" charset="-78"/>
                <a:cs typeface="A Jannat LT" panose="01000000000000000000" pitchFamily="2" charset="-78"/>
              </a:endParaRPr>
            </a:p>
          </p:txBody>
        </p:sp>
        <p:sp>
          <p:nvSpPr>
            <p:cNvPr id="18" name="Rectangle 50">
              <a:extLst>
                <a:ext uri="{FF2B5EF4-FFF2-40B4-BE49-F238E27FC236}">
                  <a16:creationId xmlns:a16="http://schemas.microsoft.com/office/drawing/2014/main" id="{F8AB8F55-040E-67DB-B2FC-663066EE1300}"/>
                </a:ext>
              </a:extLst>
            </p:cNvPr>
            <p:cNvSpPr/>
            <p:nvPr/>
          </p:nvSpPr>
          <p:spPr>
            <a:xfrm>
              <a:off x="4894145" y="4614281"/>
              <a:ext cx="645999" cy="645999"/>
            </a:xfrm>
            <a:prstGeom prst="rect">
              <a:avLst/>
            </a:prstGeom>
            <a:solidFill>
              <a:srgbClr val="0C8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51">
              <a:extLst>
                <a:ext uri="{FF2B5EF4-FFF2-40B4-BE49-F238E27FC236}">
                  <a16:creationId xmlns:a16="http://schemas.microsoft.com/office/drawing/2014/main" id="{C14CF22F-4026-395C-4F57-AD6D19DB62C6}"/>
                </a:ext>
              </a:extLst>
            </p:cNvPr>
            <p:cNvSpPr/>
            <p:nvPr/>
          </p:nvSpPr>
          <p:spPr>
            <a:xfrm>
              <a:off x="5015699" y="4756456"/>
              <a:ext cx="418704" cy="369332"/>
            </a:xfrm>
            <a:prstGeom prst="rect">
              <a:avLst/>
            </a:prstGeom>
          </p:spPr>
          <p:txBody>
            <a:bodyPr wrap="none">
              <a:spAutoFit/>
            </a:bodyPr>
            <a:lstStyle/>
            <a:p>
              <a:pPr algn="ctr"/>
              <a:r>
                <a:rPr lang="en-US" b="1" dirty="0">
                  <a:solidFill>
                    <a:schemeClr val="bg1"/>
                  </a:solidFill>
                </a:rPr>
                <a:t>03</a:t>
              </a:r>
            </a:p>
          </p:txBody>
        </p:sp>
      </p:grpSp>
      <p:grpSp>
        <p:nvGrpSpPr>
          <p:cNvPr id="27" name="Group 4">
            <a:extLst>
              <a:ext uri="{FF2B5EF4-FFF2-40B4-BE49-F238E27FC236}">
                <a16:creationId xmlns:a16="http://schemas.microsoft.com/office/drawing/2014/main" id="{4DB4FB49-B310-CD98-515C-809EFA87D30D}"/>
              </a:ext>
            </a:extLst>
          </p:cNvPr>
          <p:cNvGrpSpPr/>
          <p:nvPr/>
        </p:nvGrpSpPr>
        <p:grpSpPr>
          <a:xfrm>
            <a:off x="670904" y="2072451"/>
            <a:ext cx="4361847" cy="977191"/>
            <a:chOff x="1172980" y="3399895"/>
            <a:chExt cx="4361847" cy="977191"/>
          </a:xfrm>
        </p:grpSpPr>
        <p:sp>
          <p:nvSpPr>
            <p:cNvPr id="28" name="Rectangle 52">
              <a:extLst>
                <a:ext uri="{FF2B5EF4-FFF2-40B4-BE49-F238E27FC236}">
                  <a16:creationId xmlns:a16="http://schemas.microsoft.com/office/drawing/2014/main" id="{69750658-56B0-89D8-E7B0-DD8CEADA190A}"/>
                </a:ext>
              </a:extLst>
            </p:cNvPr>
            <p:cNvSpPr/>
            <p:nvPr/>
          </p:nvSpPr>
          <p:spPr>
            <a:xfrm>
              <a:off x="1172980" y="3399895"/>
              <a:ext cx="3675745" cy="977191"/>
            </a:xfrm>
            <a:prstGeom prst="rect">
              <a:avLst/>
            </a:prstGeom>
          </p:spPr>
          <p:txBody>
            <a:bodyPr wrap="square">
              <a:spAutoFit/>
            </a:bodyPr>
            <a:lstStyle/>
            <a:p>
              <a:pPr algn="r" rtl="1">
                <a:lnSpc>
                  <a:spcPct val="150000"/>
                </a:lnSpc>
              </a:pPr>
              <a:r>
                <a:rPr lang="ar-SA" sz="2000" b="1" dirty="0">
                  <a:solidFill>
                    <a:srgbClr val="E97132"/>
                  </a:solidFill>
                  <a:latin typeface="A Jannat LT" panose="01000000000000000000" pitchFamily="2" charset="-78"/>
                  <a:ea typeface="Adobe Fan Heiti Std B" panose="020B0700000000000000" pitchFamily="34" charset="-128"/>
                  <a:cs typeface="A Jannat LT" panose="01000000000000000000" pitchFamily="2" charset="-78"/>
                </a:rPr>
                <a:t>تذاكر السفر</a:t>
              </a:r>
            </a:p>
            <a:p>
              <a:pPr algn="r" rtl="1">
                <a:lnSpc>
                  <a:spcPct val="150000"/>
                </a:lnSpc>
              </a:pPr>
              <a:r>
                <a:rPr lang="en-US" sz="2000" b="1" dirty="0">
                  <a:solidFill>
                    <a:srgbClr val="C1B48A"/>
                  </a:solidFill>
                  <a:latin typeface="A Jannat LT" panose="01000000000000000000" pitchFamily="2" charset="-78"/>
                  <a:ea typeface="Adobe Fan Heiti Std B" panose="020B0700000000000000" pitchFamily="34" charset="-128"/>
                  <a:cs typeface="A Jannat LT" panose="01000000000000000000" pitchFamily="2" charset="-78"/>
                </a:rPr>
                <a:t>3000 </a:t>
              </a:r>
              <a:r>
                <a:rPr lang="ar-SA" sz="2000" b="1" dirty="0">
                  <a:solidFill>
                    <a:srgbClr val="C1B48A"/>
                  </a:solidFill>
                  <a:latin typeface="A Jannat LT" panose="01000000000000000000" pitchFamily="2" charset="-78"/>
                  <a:ea typeface="Adobe Fan Heiti Std B" panose="020B0700000000000000" pitchFamily="34" charset="-128"/>
                  <a:cs typeface="A Jannat LT" panose="01000000000000000000" pitchFamily="2" charset="-78"/>
                </a:rPr>
                <a:t>ريال </a:t>
              </a:r>
              <a:endParaRPr lang="en-US" sz="2000" b="1" dirty="0">
                <a:solidFill>
                  <a:srgbClr val="C1B48A"/>
                </a:solidFill>
                <a:latin typeface="A Jannat LT" panose="01000000000000000000" pitchFamily="2" charset="-78"/>
                <a:cs typeface="A Jannat LT" panose="01000000000000000000" pitchFamily="2" charset="-78"/>
              </a:endParaRPr>
            </a:p>
          </p:txBody>
        </p:sp>
        <p:sp>
          <p:nvSpPr>
            <p:cNvPr id="29" name="Rectangle 53">
              <a:extLst>
                <a:ext uri="{FF2B5EF4-FFF2-40B4-BE49-F238E27FC236}">
                  <a16:creationId xmlns:a16="http://schemas.microsoft.com/office/drawing/2014/main" id="{0F136930-A867-5B50-4E66-5085FA1FDE13}"/>
                </a:ext>
              </a:extLst>
            </p:cNvPr>
            <p:cNvSpPr/>
            <p:nvPr/>
          </p:nvSpPr>
          <p:spPr>
            <a:xfrm>
              <a:off x="4888828" y="3621554"/>
              <a:ext cx="645999" cy="645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Rectangle 54">
              <a:extLst>
                <a:ext uri="{FF2B5EF4-FFF2-40B4-BE49-F238E27FC236}">
                  <a16:creationId xmlns:a16="http://schemas.microsoft.com/office/drawing/2014/main" id="{03090375-D278-B8E1-2FDF-B45EFF60F6A7}"/>
                </a:ext>
              </a:extLst>
            </p:cNvPr>
            <p:cNvSpPr/>
            <p:nvPr/>
          </p:nvSpPr>
          <p:spPr>
            <a:xfrm>
              <a:off x="5010382" y="3763729"/>
              <a:ext cx="418704" cy="369332"/>
            </a:xfrm>
            <a:prstGeom prst="rect">
              <a:avLst/>
            </a:prstGeom>
          </p:spPr>
          <p:txBody>
            <a:bodyPr wrap="none">
              <a:spAutoFit/>
            </a:bodyPr>
            <a:lstStyle/>
            <a:p>
              <a:pPr algn="ctr"/>
              <a:r>
                <a:rPr lang="en-US" b="1" dirty="0">
                  <a:solidFill>
                    <a:schemeClr val="bg1"/>
                  </a:solidFill>
                </a:rPr>
                <a:t>02</a:t>
              </a:r>
            </a:p>
          </p:txBody>
        </p:sp>
      </p:grpSp>
      <p:grpSp>
        <p:nvGrpSpPr>
          <p:cNvPr id="31" name="Group 3">
            <a:extLst>
              <a:ext uri="{FF2B5EF4-FFF2-40B4-BE49-F238E27FC236}">
                <a16:creationId xmlns:a16="http://schemas.microsoft.com/office/drawing/2014/main" id="{CCA10B01-AAA1-7F3A-5B60-3A94BE5CBA48}"/>
              </a:ext>
            </a:extLst>
          </p:cNvPr>
          <p:cNvGrpSpPr/>
          <p:nvPr/>
        </p:nvGrpSpPr>
        <p:grpSpPr>
          <a:xfrm>
            <a:off x="670904" y="1181193"/>
            <a:ext cx="4354312" cy="977191"/>
            <a:chOff x="1185178" y="2463230"/>
            <a:chExt cx="4354312" cy="977191"/>
          </a:xfrm>
        </p:grpSpPr>
        <p:sp>
          <p:nvSpPr>
            <p:cNvPr id="32" name="Rectangle 55">
              <a:extLst>
                <a:ext uri="{FF2B5EF4-FFF2-40B4-BE49-F238E27FC236}">
                  <a16:creationId xmlns:a16="http://schemas.microsoft.com/office/drawing/2014/main" id="{4D4EB132-DBE0-7D94-485C-00913EA72CE7}"/>
                </a:ext>
              </a:extLst>
            </p:cNvPr>
            <p:cNvSpPr/>
            <p:nvPr/>
          </p:nvSpPr>
          <p:spPr>
            <a:xfrm>
              <a:off x="1185178" y="2463230"/>
              <a:ext cx="3675745" cy="977191"/>
            </a:xfrm>
            <a:prstGeom prst="rect">
              <a:avLst/>
            </a:prstGeom>
          </p:spPr>
          <p:txBody>
            <a:bodyPr wrap="square">
              <a:spAutoFit/>
            </a:bodyPr>
            <a:lstStyle/>
            <a:p>
              <a:pPr algn="r" rtl="1">
                <a:lnSpc>
                  <a:spcPct val="150000"/>
                </a:lnSpc>
              </a:pPr>
              <a:r>
                <a:rPr lang="ar-SA" sz="2000" b="1" dirty="0">
                  <a:solidFill>
                    <a:srgbClr val="156082"/>
                  </a:solidFill>
                  <a:latin typeface="A Jannat LT" panose="01000000000000000000" pitchFamily="2" charset="-78"/>
                  <a:ea typeface="Adobe Fan Heiti Std B" panose="020B0700000000000000" pitchFamily="34" charset="-128"/>
                  <a:cs typeface="A Jannat LT" panose="01000000000000000000" pitchFamily="2" charset="-78"/>
                </a:rPr>
                <a:t>قيمة المساهمة في البرنامج</a:t>
              </a:r>
            </a:p>
            <a:p>
              <a:pPr algn="r" rtl="1">
                <a:lnSpc>
                  <a:spcPct val="150000"/>
                </a:lnSpc>
              </a:pPr>
              <a:r>
                <a:rPr lang="en-US" sz="2000" b="1" dirty="0">
                  <a:solidFill>
                    <a:srgbClr val="C1B48A"/>
                  </a:solidFill>
                  <a:latin typeface="A Jannat LT" panose="01000000000000000000" pitchFamily="2" charset="-78"/>
                  <a:ea typeface="Adobe Fan Heiti Std B" panose="020B0700000000000000" pitchFamily="34" charset="-128"/>
                  <a:cs typeface="A Jannat LT" panose="01000000000000000000" pitchFamily="2" charset="-78"/>
                </a:rPr>
                <a:t>2000</a:t>
              </a:r>
              <a:r>
                <a:rPr lang="ar-SA" sz="2000" b="1" dirty="0">
                  <a:solidFill>
                    <a:srgbClr val="C1B48A"/>
                  </a:solidFill>
                  <a:latin typeface="A Jannat LT" panose="01000000000000000000" pitchFamily="2" charset="-78"/>
                  <a:ea typeface="Adobe Fan Heiti Std B" panose="020B0700000000000000" pitchFamily="34" charset="-128"/>
                  <a:cs typeface="A Jannat LT" panose="01000000000000000000" pitchFamily="2" charset="-78"/>
                </a:rPr>
                <a:t> ريال  </a:t>
              </a:r>
              <a:endParaRPr lang="en-US" sz="2000" b="1" dirty="0">
                <a:solidFill>
                  <a:srgbClr val="C1B48A"/>
                </a:solidFill>
                <a:latin typeface="A Jannat LT" panose="01000000000000000000" pitchFamily="2" charset="-78"/>
                <a:cs typeface="A Jannat LT" panose="01000000000000000000" pitchFamily="2" charset="-78"/>
              </a:endParaRPr>
            </a:p>
          </p:txBody>
        </p:sp>
        <p:sp>
          <p:nvSpPr>
            <p:cNvPr id="33" name="Rectangle 56">
              <a:extLst>
                <a:ext uri="{FF2B5EF4-FFF2-40B4-BE49-F238E27FC236}">
                  <a16:creationId xmlns:a16="http://schemas.microsoft.com/office/drawing/2014/main" id="{942863E2-2E7C-3EB3-0619-071065E2D7C0}"/>
                </a:ext>
              </a:extLst>
            </p:cNvPr>
            <p:cNvSpPr/>
            <p:nvPr/>
          </p:nvSpPr>
          <p:spPr>
            <a:xfrm>
              <a:off x="4893491" y="2628827"/>
              <a:ext cx="645999" cy="64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4" name="Rectangle 57">
              <a:extLst>
                <a:ext uri="{FF2B5EF4-FFF2-40B4-BE49-F238E27FC236}">
                  <a16:creationId xmlns:a16="http://schemas.microsoft.com/office/drawing/2014/main" id="{0D3AA380-C3D7-9AAB-4246-55B0AFA131B8}"/>
                </a:ext>
              </a:extLst>
            </p:cNvPr>
            <p:cNvSpPr/>
            <p:nvPr/>
          </p:nvSpPr>
          <p:spPr>
            <a:xfrm>
              <a:off x="5015045" y="2771002"/>
              <a:ext cx="418704" cy="369332"/>
            </a:xfrm>
            <a:prstGeom prst="rect">
              <a:avLst/>
            </a:prstGeom>
            <a:noFill/>
          </p:spPr>
          <p:txBody>
            <a:bodyPr wrap="none">
              <a:spAutoFit/>
            </a:bodyPr>
            <a:lstStyle/>
            <a:p>
              <a:pPr algn="ctr"/>
              <a:r>
                <a:rPr lang="en-US" b="1" dirty="0">
                  <a:solidFill>
                    <a:schemeClr val="bg1"/>
                  </a:solidFill>
                </a:rPr>
                <a:t>01</a:t>
              </a:r>
            </a:p>
          </p:txBody>
        </p:sp>
      </p:grpSp>
      <p:sp>
        <p:nvSpPr>
          <p:cNvPr id="35" name="مربع نص 34">
            <a:extLst>
              <a:ext uri="{FF2B5EF4-FFF2-40B4-BE49-F238E27FC236}">
                <a16:creationId xmlns:a16="http://schemas.microsoft.com/office/drawing/2014/main" id="{EEBF5515-61EC-65B9-9861-F69871DCF6C7}"/>
              </a:ext>
            </a:extLst>
          </p:cNvPr>
          <p:cNvSpPr txBox="1"/>
          <p:nvPr/>
        </p:nvSpPr>
        <p:spPr>
          <a:xfrm>
            <a:off x="847420" y="5607664"/>
            <a:ext cx="3322712" cy="461665"/>
          </a:xfrm>
          <a:prstGeom prst="rect">
            <a:avLst/>
          </a:prstGeom>
          <a:noFill/>
        </p:spPr>
        <p:txBody>
          <a:bodyPr wrap="square">
            <a:spAutoFit/>
          </a:bodyPr>
          <a:lstStyle/>
          <a:p>
            <a:pPr algn="justLow" rtl="1"/>
            <a:r>
              <a:rPr lang="ar-SA" sz="2400" b="1" dirty="0">
                <a:solidFill>
                  <a:srgbClr val="0DA9A6"/>
                </a:solidFill>
                <a:latin typeface="A Jannat LT" panose="01000000000000000000" pitchFamily="2" charset="-78"/>
                <a:cs typeface="A Jannat LT" panose="01000000000000000000" pitchFamily="2" charset="-78"/>
              </a:rPr>
              <a:t>الإجمالي : </a:t>
            </a:r>
            <a:r>
              <a:rPr lang="en-US" sz="2400" b="1" dirty="0">
                <a:solidFill>
                  <a:srgbClr val="C1B48A"/>
                </a:solidFill>
                <a:latin typeface="A Jannat LT" panose="01000000000000000000" pitchFamily="2" charset="-78"/>
                <a:cs typeface="A Jannat LT" panose="01000000000000000000" pitchFamily="2" charset="-78"/>
              </a:rPr>
              <a:t>20000</a:t>
            </a:r>
            <a:r>
              <a:rPr lang="ar-SA" sz="2400" b="1" dirty="0">
                <a:solidFill>
                  <a:srgbClr val="C1B48A"/>
                </a:solidFill>
                <a:latin typeface="A Jannat LT" panose="01000000000000000000" pitchFamily="2" charset="-78"/>
                <a:cs typeface="A Jannat LT" panose="01000000000000000000" pitchFamily="2" charset="-78"/>
              </a:rPr>
              <a:t> ريال </a:t>
            </a:r>
          </a:p>
        </p:txBody>
      </p:sp>
    </p:spTree>
    <p:extLst>
      <p:ext uri="{BB962C8B-B14F-4D97-AF65-F5344CB8AC3E}">
        <p14:creationId xmlns:p14="http://schemas.microsoft.com/office/powerpoint/2010/main" val="37960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ADA66-0110-45D7-443B-AAFE157D1C99}"/>
            </a:ext>
          </a:extLst>
        </p:cNvPr>
        <p:cNvGrpSpPr/>
        <p:nvPr/>
      </p:nvGrpSpPr>
      <p:grpSpPr>
        <a:xfrm>
          <a:off x="0" y="0"/>
          <a:ext cx="0" cy="0"/>
          <a:chOff x="0" y="0"/>
          <a:chExt cx="0" cy="0"/>
        </a:xfrm>
      </p:grpSpPr>
      <p:sp>
        <p:nvSpPr>
          <p:cNvPr id="3" name="TextBox 4">
            <a:extLst>
              <a:ext uri="{FF2B5EF4-FFF2-40B4-BE49-F238E27FC236}">
                <a16:creationId xmlns:a16="http://schemas.microsoft.com/office/drawing/2014/main" id="{F97E3C14-DB2F-A082-3B4F-6FCC1911ABBE}"/>
              </a:ext>
            </a:extLst>
          </p:cNvPr>
          <p:cNvSpPr txBox="1"/>
          <p:nvPr/>
        </p:nvSpPr>
        <p:spPr>
          <a:xfrm>
            <a:off x="2358220" y="3082819"/>
            <a:ext cx="5358850" cy="1107996"/>
          </a:xfrm>
          <a:prstGeom prst="rect">
            <a:avLst/>
          </a:prstGeom>
          <a:noFill/>
        </p:spPr>
        <p:txBody>
          <a:bodyPr wrap="square" rtlCol="1">
            <a:spAutoFit/>
          </a:bodyPr>
          <a:lstStyle>
            <a:defPPr>
              <a:defRPr lang="aa-ET"/>
            </a:defPPr>
            <a:lvl1pPr algn="r" rtl="1">
              <a:defRPr sz="5400" b="1">
                <a:solidFill>
                  <a:schemeClr val="bg1"/>
                </a:solidFill>
                <a:latin typeface="A Jannat LT" panose="01000000000000000000" pitchFamily="2" charset="-78"/>
                <a:cs typeface="A Jannat LT" panose="01000000000000000000" pitchFamily="2" charset="-78"/>
              </a:defRPr>
            </a:lvl1pPr>
          </a:lstStyle>
          <a:p>
            <a:r>
              <a:rPr lang="ar-SA" sz="6600" dirty="0">
                <a:latin typeface="GE SS Text Medium" panose="020A0503020102020204" pitchFamily="18" charset="-78"/>
                <a:ea typeface="GE SS Text Medium" panose="020A0503020102020204" pitchFamily="18" charset="-78"/>
                <a:cs typeface="GE SS Text Medium" panose="020A0503020102020204" pitchFamily="18" charset="-78"/>
              </a:rPr>
              <a:t>شكراً لكم</a:t>
            </a:r>
          </a:p>
        </p:txBody>
      </p:sp>
    </p:spTree>
    <p:extLst>
      <p:ext uri="{BB962C8B-B14F-4D97-AF65-F5344CB8AC3E}">
        <p14:creationId xmlns:p14="http://schemas.microsoft.com/office/powerpoint/2010/main" val="24281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4D29EE1-1355-DB29-C9FF-D3BA91121B0A}"/>
              </a:ext>
            </a:extLst>
          </p:cNvPr>
          <p:cNvSpPr>
            <a:spLocks noGrp="1"/>
          </p:cNvSpPr>
          <p:nvPr>
            <p:ph type="title"/>
          </p:nvPr>
        </p:nvSpPr>
        <p:spPr>
          <a:xfrm>
            <a:off x="2505067" y="470827"/>
            <a:ext cx="9530680" cy="1325563"/>
          </a:xfrm>
        </p:spPr>
        <p:txBody>
          <a:bodyPr>
            <a:normAutofit/>
          </a:bodyPr>
          <a:lstStyle/>
          <a:p>
            <a:r>
              <a:rPr lang="ar-SA" sz="3600" dirty="0">
                <a:latin typeface="GE SS Two Medium" panose="020A0503020102020204" pitchFamily="18" charset="-78"/>
                <a:ea typeface="GE SS Two Medium" panose="020A0503020102020204" pitchFamily="18" charset="-78"/>
                <a:cs typeface="GE SS Two Medium" panose="020A0503020102020204" pitchFamily="18" charset="-78"/>
              </a:rPr>
              <a:t>مرتكزات العمل بإدارة تنمية القدرات</a:t>
            </a:r>
          </a:p>
        </p:txBody>
      </p:sp>
      <p:sp>
        <p:nvSpPr>
          <p:cNvPr id="7" name="Isosceles Triangle 30">
            <a:extLst>
              <a:ext uri="{FF2B5EF4-FFF2-40B4-BE49-F238E27FC236}">
                <a16:creationId xmlns:a16="http://schemas.microsoft.com/office/drawing/2014/main" id="{BB1DF637-85FE-9A28-6C96-DF21F6654E4F}"/>
              </a:ext>
            </a:extLst>
          </p:cNvPr>
          <p:cNvSpPr/>
          <p:nvPr/>
        </p:nvSpPr>
        <p:spPr>
          <a:xfrm>
            <a:off x="142033" y="4579209"/>
            <a:ext cx="4818909" cy="1597754"/>
          </a:xfrm>
          <a:custGeom>
            <a:avLst/>
            <a:gdLst>
              <a:gd name="connsiteX0" fmla="*/ 0 w 4376006"/>
              <a:gd name="connsiteY0" fmla="*/ 4966597 h 4966597"/>
              <a:gd name="connsiteX1" fmla="*/ 2188003 w 4376006"/>
              <a:gd name="connsiteY1" fmla="*/ 0 h 4966597"/>
              <a:gd name="connsiteX2" fmla="*/ 4376006 w 4376006"/>
              <a:gd name="connsiteY2" fmla="*/ 4966597 h 4966597"/>
              <a:gd name="connsiteX3" fmla="*/ 0 w 4376006"/>
              <a:gd name="connsiteY3" fmla="*/ 4966597 h 4966597"/>
              <a:gd name="connsiteX0" fmla="*/ 0 w 4376006"/>
              <a:gd name="connsiteY0" fmla="*/ 2752786 h 2752786"/>
              <a:gd name="connsiteX1" fmla="*/ 166698 w 4376006"/>
              <a:gd name="connsiteY1" fmla="*/ 0 h 2752786"/>
              <a:gd name="connsiteX2" fmla="*/ 4376006 w 4376006"/>
              <a:gd name="connsiteY2" fmla="*/ 2752786 h 2752786"/>
              <a:gd name="connsiteX3" fmla="*/ 0 w 4376006"/>
              <a:gd name="connsiteY3" fmla="*/ 2752786 h 2752786"/>
              <a:gd name="connsiteX0" fmla="*/ 0 w 4376006"/>
              <a:gd name="connsiteY0" fmla="*/ 3073628 h 3073628"/>
              <a:gd name="connsiteX1" fmla="*/ 182740 w 4376006"/>
              <a:gd name="connsiteY1" fmla="*/ 0 h 3073628"/>
              <a:gd name="connsiteX2" fmla="*/ 4376006 w 4376006"/>
              <a:gd name="connsiteY2" fmla="*/ 3073628 h 3073628"/>
              <a:gd name="connsiteX3" fmla="*/ 0 w 4376006"/>
              <a:gd name="connsiteY3" fmla="*/ 3073628 h 3073628"/>
              <a:gd name="connsiteX0" fmla="*/ 0 w 4376006"/>
              <a:gd name="connsiteY0" fmla="*/ 2335691 h 2335691"/>
              <a:gd name="connsiteX1" fmla="*/ 455456 w 4376006"/>
              <a:gd name="connsiteY1" fmla="*/ 0 h 2335691"/>
              <a:gd name="connsiteX2" fmla="*/ 4376006 w 4376006"/>
              <a:gd name="connsiteY2" fmla="*/ 2335691 h 2335691"/>
              <a:gd name="connsiteX3" fmla="*/ 0 w 4376006"/>
              <a:gd name="connsiteY3" fmla="*/ 2335691 h 2335691"/>
              <a:gd name="connsiteX0" fmla="*/ 202271 w 4578277"/>
              <a:gd name="connsiteY0" fmla="*/ 2399860 h 2399860"/>
              <a:gd name="connsiteX1" fmla="*/ 0 w 4578277"/>
              <a:gd name="connsiteY1" fmla="*/ 0 h 2399860"/>
              <a:gd name="connsiteX2" fmla="*/ 4578277 w 4578277"/>
              <a:gd name="connsiteY2" fmla="*/ 2399860 h 2399860"/>
              <a:gd name="connsiteX3" fmla="*/ 202271 w 4578277"/>
              <a:gd name="connsiteY3" fmla="*/ 2399860 h 2399860"/>
              <a:gd name="connsiteX0" fmla="*/ 202271 w 4578277"/>
              <a:gd name="connsiteY0" fmla="*/ 2480070 h 2480070"/>
              <a:gd name="connsiteX1" fmla="*/ 0 w 4578277"/>
              <a:gd name="connsiteY1" fmla="*/ 0 h 2480070"/>
              <a:gd name="connsiteX2" fmla="*/ 4578277 w 4578277"/>
              <a:gd name="connsiteY2" fmla="*/ 2399860 h 2480070"/>
              <a:gd name="connsiteX3" fmla="*/ 202271 w 4578277"/>
              <a:gd name="connsiteY3" fmla="*/ 2480070 h 2480070"/>
              <a:gd name="connsiteX0" fmla="*/ 314566 w 4690572"/>
              <a:gd name="connsiteY0" fmla="*/ 1694007 h 1694007"/>
              <a:gd name="connsiteX1" fmla="*/ 0 w 4690572"/>
              <a:gd name="connsiteY1" fmla="*/ 0 h 1694007"/>
              <a:gd name="connsiteX2" fmla="*/ 4690572 w 4690572"/>
              <a:gd name="connsiteY2" fmla="*/ 1613797 h 1694007"/>
              <a:gd name="connsiteX3" fmla="*/ 314566 w 4690572"/>
              <a:gd name="connsiteY3" fmla="*/ 1694007 h 1694007"/>
              <a:gd name="connsiteX0" fmla="*/ 442903 w 4818909"/>
              <a:gd name="connsiteY0" fmla="*/ 1597754 h 1597754"/>
              <a:gd name="connsiteX1" fmla="*/ 0 w 4818909"/>
              <a:gd name="connsiteY1" fmla="*/ 0 h 1597754"/>
              <a:gd name="connsiteX2" fmla="*/ 4818909 w 4818909"/>
              <a:gd name="connsiteY2" fmla="*/ 1517544 h 1597754"/>
              <a:gd name="connsiteX3" fmla="*/ 442903 w 4818909"/>
              <a:gd name="connsiteY3" fmla="*/ 1597754 h 1597754"/>
            </a:gdLst>
            <a:ahLst/>
            <a:cxnLst>
              <a:cxn ang="0">
                <a:pos x="connsiteX0" y="connsiteY0"/>
              </a:cxn>
              <a:cxn ang="0">
                <a:pos x="connsiteX1" y="connsiteY1"/>
              </a:cxn>
              <a:cxn ang="0">
                <a:pos x="connsiteX2" y="connsiteY2"/>
              </a:cxn>
              <a:cxn ang="0">
                <a:pos x="connsiteX3" y="connsiteY3"/>
              </a:cxn>
            </a:cxnLst>
            <a:rect l="l" t="t" r="r" b="b"/>
            <a:pathLst>
              <a:path w="4818909" h="1597754">
                <a:moveTo>
                  <a:pt x="442903" y="1597754"/>
                </a:moveTo>
                <a:lnTo>
                  <a:pt x="0" y="0"/>
                </a:lnTo>
                <a:lnTo>
                  <a:pt x="4818909" y="1517544"/>
                </a:lnTo>
                <a:lnTo>
                  <a:pt x="442903" y="1597754"/>
                </a:lnTo>
                <a:close/>
              </a:path>
            </a:pathLst>
          </a:custGeom>
          <a:gradFill flip="none" rotWithShape="1">
            <a:gsLst>
              <a:gs pos="3000">
                <a:schemeClr val="tx1">
                  <a:alpha val="0"/>
                </a:schemeClr>
              </a:gs>
              <a:gs pos="99000">
                <a:schemeClr val="tx1">
                  <a:alpha val="63000"/>
                </a:schemeClr>
              </a:gs>
            </a:gsLst>
            <a:lin ang="2700000" scaled="1"/>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31">
            <a:extLst>
              <a:ext uri="{FF2B5EF4-FFF2-40B4-BE49-F238E27FC236}">
                <a16:creationId xmlns:a16="http://schemas.microsoft.com/office/drawing/2014/main" id="{C7633C37-C2E2-29A9-483C-9F8AECE03753}"/>
              </a:ext>
            </a:extLst>
          </p:cNvPr>
          <p:cNvGrpSpPr/>
          <p:nvPr/>
        </p:nvGrpSpPr>
        <p:grpSpPr>
          <a:xfrm>
            <a:off x="248194" y="4595211"/>
            <a:ext cx="6069773" cy="1562593"/>
            <a:chOff x="1643271" y="4553681"/>
            <a:chExt cx="5671930" cy="1562593"/>
          </a:xfrm>
        </p:grpSpPr>
        <p:grpSp>
          <p:nvGrpSpPr>
            <p:cNvPr id="9" name="Group 14">
              <a:extLst>
                <a:ext uri="{FF2B5EF4-FFF2-40B4-BE49-F238E27FC236}">
                  <a16:creationId xmlns:a16="http://schemas.microsoft.com/office/drawing/2014/main" id="{EB13CAA0-6BD7-C03F-E26A-8C732B8E77B7}"/>
                </a:ext>
              </a:extLst>
            </p:cNvPr>
            <p:cNvGrpSpPr/>
            <p:nvPr/>
          </p:nvGrpSpPr>
          <p:grpSpPr>
            <a:xfrm>
              <a:off x="1643271" y="4553681"/>
              <a:ext cx="5671930" cy="1562593"/>
              <a:chOff x="632618" y="4476244"/>
              <a:chExt cx="5671930" cy="1562593"/>
            </a:xfrm>
          </p:grpSpPr>
          <p:sp>
            <p:nvSpPr>
              <p:cNvPr id="11" name="Rectangle 11">
                <a:extLst>
                  <a:ext uri="{FF2B5EF4-FFF2-40B4-BE49-F238E27FC236}">
                    <a16:creationId xmlns:a16="http://schemas.microsoft.com/office/drawing/2014/main" id="{EE2303FB-DBDF-FB42-0A44-7647653DF20B}"/>
                  </a:ext>
                </a:extLst>
              </p:cNvPr>
              <p:cNvSpPr/>
              <p:nvPr/>
            </p:nvSpPr>
            <p:spPr>
              <a:xfrm>
                <a:off x="1409264" y="4476244"/>
                <a:ext cx="4504794" cy="899927"/>
              </a:xfrm>
              <a:custGeom>
                <a:avLst/>
                <a:gdLst>
                  <a:gd name="connsiteX0" fmla="*/ 0 w 4376006"/>
                  <a:gd name="connsiteY0" fmla="*/ 0 h 1118867"/>
                  <a:gd name="connsiteX1" fmla="*/ 4376006 w 4376006"/>
                  <a:gd name="connsiteY1" fmla="*/ 0 h 1118867"/>
                  <a:gd name="connsiteX2" fmla="*/ 4376006 w 4376006"/>
                  <a:gd name="connsiteY2" fmla="*/ 1118867 h 1118867"/>
                  <a:gd name="connsiteX3" fmla="*/ 0 w 4376006"/>
                  <a:gd name="connsiteY3" fmla="*/ 1118867 h 1118867"/>
                  <a:gd name="connsiteX4" fmla="*/ 0 w 4376006"/>
                  <a:gd name="connsiteY4" fmla="*/ 0 h 1118867"/>
                  <a:gd name="connsiteX0" fmla="*/ 0 w 4498355"/>
                  <a:gd name="connsiteY0" fmla="*/ 0 h 1795008"/>
                  <a:gd name="connsiteX1" fmla="*/ 4376006 w 4498355"/>
                  <a:gd name="connsiteY1" fmla="*/ 0 h 1795008"/>
                  <a:gd name="connsiteX2" fmla="*/ 4498355 w 4498355"/>
                  <a:gd name="connsiteY2" fmla="*/ 1795008 h 1795008"/>
                  <a:gd name="connsiteX3" fmla="*/ 0 w 4498355"/>
                  <a:gd name="connsiteY3" fmla="*/ 1118867 h 1795008"/>
                  <a:gd name="connsiteX4" fmla="*/ 0 w 4498355"/>
                  <a:gd name="connsiteY4" fmla="*/ 0 h 1795008"/>
                  <a:gd name="connsiteX0" fmla="*/ 0 w 4498355"/>
                  <a:gd name="connsiteY0" fmla="*/ 0 h 1795008"/>
                  <a:gd name="connsiteX1" fmla="*/ 4376006 w 4498355"/>
                  <a:gd name="connsiteY1" fmla="*/ 0 h 1795008"/>
                  <a:gd name="connsiteX2" fmla="*/ 4498355 w 4498355"/>
                  <a:gd name="connsiteY2" fmla="*/ 1795008 h 1795008"/>
                  <a:gd name="connsiteX3" fmla="*/ 0 w 4498355"/>
                  <a:gd name="connsiteY3" fmla="*/ 1105988 h 1795008"/>
                  <a:gd name="connsiteX4" fmla="*/ 0 w 4498355"/>
                  <a:gd name="connsiteY4" fmla="*/ 0 h 1795008"/>
                  <a:gd name="connsiteX0" fmla="*/ 0 w 4498355"/>
                  <a:gd name="connsiteY0" fmla="*/ 0 h 1795008"/>
                  <a:gd name="connsiteX1" fmla="*/ 4099110 w 4498355"/>
                  <a:gd name="connsiteY1" fmla="*/ 1358721 h 1795008"/>
                  <a:gd name="connsiteX2" fmla="*/ 4498355 w 4498355"/>
                  <a:gd name="connsiteY2" fmla="*/ 1795008 h 1795008"/>
                  <a:gd name="connsiteX3" fmla="*/ 0 w 4498355"/>
                  <a:gd name="connsiteY3" fmla="*/ 1105988 h 1795008"/>
                  <a:gd name="connsiteX4" fmla="*/ 0 w 4498355"/>
                  <a:gd name="connsiteY4" fmla="*/ 0 h 1795008"/>
                  <a:gd name="connsiteX0" fmla="*/ 450760 w 4498355"/>
                  <a:gd name="connsiteY0" fmla="*/ 0 h 983639"/>
                  <a:gd name="connsiteX1" fmla="*/ 4099110 w 4498355"/>
                  <a:gd name="connsiteY1" fmla="*/ 547352 h 983639"/>
                  <a:gd name="connsiteX2" fmla="*/ 4498355 w 4498355"/>
                  <a:gd name="connsiteY2" fmla="*/ 983639 h 983639"/>
                  <a:gd name="connsiteX3" fmla="*/ 0 w 4498355"/>
                  <a:gd name="connsiteY3" fmla="*/ 294619 h 983639"/>
                  <a:gd name="connsiteX4" fmla="*/ 450760 w 4498355"/>
                  <a:gd name="connsiteY4" fmla="*/ 0 h 983639"/>
                  <a:gd name="connsiteX0" fmla="*/ 457199 w 4504794"/>
                  <a:gd name="connsiteY0" fmla="*/ 0 h 983639"/>
                  <a:gd name="connsiteX1" fmla="*/ 4105549 w 4504794"/>
                  <a:gd name="connsiteY1" fmla="*/ 547352 h 983639"/>
                  <a:gd name="connsiteX2" fmla="*/ 4504794 w 4504794"/>
                  <a:gd name="connsiteY2" fmla="*/ 983639 h 983639"/>
                  <a:gd name="connsiteX3" fmla="*/ 0 w 4504794"/>
                  <a:gd name="connsiteY3" fmla="*/ 307498 h 983639"/>
                  <a:gd name="connsiteX4" fmla="*/ 457199 w 4504794"/>
                  <a:gd name="connsiteY4" fmla="*/ 0 h 983639"/>
                  <a:gd name="connsiteX0" fmla="*/ 457199 w 4504794"/>
                  <a:gd name="connsiteY0" fmla="*/ 0 h 899927"/>
                  <a:gd name="connsiteX1" fmla="*/ 4105549 w 4504794"/>
                  <a:gd name="connsiteY1" fmla="*/ 463640 h 899927"/>
                  <a:gd name="connsiteX2" fmla="*/ 4504794 w 4504794"/>
                  <a:gd name="connsiteY2" fmla="*/ 899927 h 899927"/>
                  <a:gd name="connsiteX3" fmla="*/ 0 w 4504794"/>
                  <a:gd name="connsiteY3" fmla="*/ 223786 h 899927"/>
                  <a:gd name="connsiteX4" fmla="*/ 457199 w 4504794"/>
                  <a:gd name="connsiteY4" fmla="*/ 0 h 899927"/>
                  <a:gd name="connsiteX0" fmla="*/ 457199 w 4504794"/>
                  <a:gd name="connsiteY0" fmla="*/ 0 h 899927"/>
                  <a:gd name="connsiteX1" fmla="*/ 4105549 w 4504794"/>
                  <a:gd name="connsiteY1" fmla="*/ 540913 h 899927"/>
                  <a:gd name="connsiteX2" fmla="*/ 4504794 w 4504794"/>
                  <a:gd name="connsiteY2" fmla="*/ 899927 h 899927"/>
                  <a:gd name="connsiteX3" fmla="*/ 0 w 4504794"/>
                  <a:gd name="connsiteY3" fmla="*/ 223786 h 899927"/>
                  <a:gd name="connsiteX4" fmla="*/ 457199 w 4504794"/>
                  <a:gd name="connsiteY4" fmla="*/ 0 h 899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4794" h="899927">
                    <a:moveTo>
                      <a:pt x="457199" y="0"/>
                    </a:moveTo>
                    <a:lnTo>
                      <a:pt x="4105549" y="540913"/>
                    </a:lnTo>
                    <a:lnTo>
                      <a:pt x="4504794" y="899927"/>
                    </a:lnTo>
                    <a:lnTo>
                      <a:pt x="0" y="223786"/>
                    </a:lnTo>
                    <a:lnTo>
                      <a:pt x="457199" y="0"/>
                    </a:lnTo>
                    <a:close/>
                  </a:path>
                </a:pathLst>
              </a:custGeom>
              <a:gradFill flip="none" rotWithShape="1">
                <a:gsLst>
                  <a:gs pos="0">
                    <a:schemeClr val="accent1">
                      <a:lumMod val="60000"/>
                      <a:lumOff val="40000"/>
                    </a:schemeClr>
                  </a:gs>
                  <a:gs pos="56000">
                    <a:srgbClr val="00206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6">
                <a:extLst>
                  <a:ext uri="{FF2B5EF4-FFF2-40B4-BE49-F238E27FC236}">
                    <a16:creationId xmlns:a16="http://schemas.microsoft.com/office/drawing/2014/main" id="{D1138D85-831E-4FA2-3C2F-15672B70F06A}"/>
                  </a:ext>
                </a:extLst>
              </p:cNvPr>
              <p:cNvSpPr/>
              <p:nvPr/>
            </p:nvSpPr>
            <p:spPr>
              <a:xfrm>
                <a:off x="632618" y="4695079"/>
                <a:ext cx="5671930" cy="1343758"/>
              </a:xfrm>
              <a:custGeom>
                <a:avLst/>
                <a:gdLst>
                  <a:gd name="connsiteX0" fmla="*/ 760752 w 5671930"/>
                  <a:gd name="connsiteY0" fmla="*/ 0 h 1343758"/>
                  <a:gd name="connsiteX1" fmla="*/ 5289296 w 5671930"/>
                  <a:gd name="connsiteY1" fmla="*/ 667891 h 1343758"/>
                  <a:gd name="connsiteX2" fmla="*/ 5671930 w 5671930"/>
                  <a:gd name="connsiteY2" fmla="*/ 1343758 h 1343758"/>
                  <a:gd name="connsiteX3" fmla="*/ 0 w 5671930"/>
                  <a:gd name="connsiteY3" fmla="*/ 1343758 h 1343758"/>
                  <a:gd name="connsiteX4" fmla="*/ 760752 w 5671930"/>
                  <a:gd name="connsiteY4" fmla="*/ 0 h 1343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1930" h="1343758">
                    <a:moveTo>
                      <a:pt x="760752" y="0"/>
                    </a:moveTo>
                    <a:lnTo>
                      <a:pt x="5289296" y="667891"/>
                    </a:lnTo>
                    <a:lnTo>
                      <a:pt x="5671930" y="1343758"/>
                    </a:lnTo>
                    <a:lnTo>
                      <a:pt x="0" y="1343758"/>
                    </a:lnTo>
                    <a:lnTo>
                      <a:pt x="760752" y="0"/>
                    </a:lnTo>
                    <a:close/>
                  </a:path>
                </a:pathLst>
              </a:cu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0">
                <a:extLst>
                  <a:ext uri="{FF2B5EF4-FFF2-40B4-BE49-F238E27FC236}">
                    <a16:creationId xmlns:a16="http://schemas.microsoft.com/office/drawing/2014/main" id="{EC4F21F0-5927-AF89-A4A0-92746296AE40}"/>
                  </a:ext>
                </a:extLst>
              </p:cNvPr>
              <p:cNvSpPr/>
              <p:nvPr/>
            </p:nvSpPr>
            <p:spPr>
              <a:xfrm>
                <a:off x="632618" y="4695080"/>
                <a:ext cx="1689353" cy="1343757"/>
              </a:xfrm>
              <a:custGeom>
                <a:avLst/>
                <a:gdLst>
                  <a:gd name="connsiteX0" fmla="*/ 760752 w 1689353"/>
                  <a:gd name="connsiteY0" fmla="*/ 0 h 1343757"/>
                  <a:gd name="connsiteX1" fmla="*/ 1689353 w 1689353"/>
                  <a:gd name="connsiteY1" fmla="*/ 136954 h 1343757"/>
                  <a:gd name="connsiteX2" fmla="*/ 1325040 w 1689353"/>
                  <a:gd name="connsiteY2" fmla="*/ 1343757 h 1343757"/>
                  <a:gd name="connsiteX3" fmla="*/ 0 w 1689353"/>
                  <a:gd name="connsiteY3" fmla="*/ 1343757 h 1343757"/>
                  <a:gd name="connsiteX4" fmla="*/ 760752 w 1689353"/>
                  <a:gd name="connsiteY4" fmla="*/ 0 h 1343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353" h="1343757">
                    <a:moveTo>
                      <a:pt x="760752" y="0"/>
                    </a:moveTo>
                    <a:lnTo>
                      <a:pt x="1689353" y="136954"/>
                    </a:lnTo>
                    <a:lnTo>
                      <a:pt x="1325040" y="1343757"/>
                    </a:lnTo>
                    <a:lnTo>
                      <a:pt x="0" y="1343757"/>
                    </a:lnTo>
                    <a:lnTo>
                      <a:pt x="760752" y="0"/>
                    </a:lnTo>
                    <a:close/>
                  </a:path>
                </a:pathLst>
              </a:custGeom>
              <a:solidFill>
                <a:srgbClr val="005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 name="TextBox 18">
              <a:extLst>
                <a:ext uri="{FF2B5EF4-FFF2-40B4-BE49-F238E27FC236}">
                  <a16:creationId xmlns:a16="http://schemas.microsoft.com/office/drawing/2014/main" id="{80CE766E-202D-3030-FDD5-E0B00C553DC2}"/>
                </a:ext>
              </a:extLst>
            </p:cNvPr>
            <p:cNvSpPr txBox="1"/>
            <p:nvPr/>
          </p:nvSpPr>
          <p:spPr>
            <a:xfrm rot="434282">
              <a:off x="3114969" y="5321601"/>
              <a:ext cx="3855543" cy="646331"/>
            </a:xfrm>
            <a:prstGeom prst="rect">
              <a:avLst/>
            </a:prstGeom>
            <a:noFill/>
          </p:spPr>
          <p:txBody>
            <a:bodyPr wrap="square" rtlCol="0">
              <a:spAutoFit/>
            </a:bodyPr>
            <a:lstStyle/>
            <a:p>
              <a:pPr marR="0" lvl="0" indent="0" algn="l" rtl="0" fontAlgn="auto">
                <a:lnSpc>
                  <a:spcPct val="100000"/>
                </a:lnSpc>
                <a:spcBef>
                  <a:spcPts val="0"/>
                </a:spcBef>
                <a:spcAft>
                  <a:spcPts val="0"/>
                </a:spcAft>
                <a:buClrTx/>
                <a:buSzTx/>
                <a:buFontTx/>
                <a:buNone/>
                <a:tabLst/>
                <a:defRPr/>
              </a:pPr>
              <a:r>
                <a:rPr lang="ar-SA" sz="3600" b="1" dirty="0">
                  <a:solidFill>
                    <a:prstClr val="white"/>
                  </a:solidFill>
                  <a:latin typeface="GE SS Two Medium" panose="020A0503020102020204" pitchFamily="18" charset="-78"/>
                  <a:ea typeface="GE SS Two Medium" panose="020A0503020102020204" pitchFamily="18" charset="-78"/>
                  <a:cs typeface="GE SS Two Medium" panose="020A0503020102020204" pitchFamily="18" charset="-78"/>
                </a:rPr>
                <a:t>الالتزام و الامتثال</a:t>
              </a:r>
              <a:endParaRPr lang="en-US" sz="3600" b="1" dirty="0">
                <a:solidFill>
                  <a:prstClr val="white"/>
                </a:solidFill>
                <a:latin typeface="GE SS Two Medium" panose="020A0503020102020204" pitchFamily="18" charset="-78"/>
                <a:ea typeface="GE SS Two Medium" panose="020A0503020102020204" pitchFamily="18" charset="-78"/>
                <a:cs typeface="GE SS Two Medium" panose="020A0503020102020204" pitchFamily="18" charset="-78"/>
              </a:endParaRPr>
            </a:p>
          </p:txBody>
        </p:sp>
      </p:grpSp>
      <p:grpSp>
        <p:nvGrpSpPr>
          <p:cNvPr id="14" name="Group 32">
            <a:extLst>
              <a:ext uri="{FF2B5EF4-FFF2-40B4-BE49-F238E27FC236}">
                <a16:creationId xmlns:a16="http://schemas.microsoft.com/office/drawing/2014/main" id="{E1137DC4-C610-4321-C249-EA912BA1A89A}"/>
              </a:ext>
            </a:extLst>
          </p:cNvPr>
          <p:cNvGrpSpPr/>
          <p:nvPr/>
        </p:nvGrpSpPr>
        <p:grpSpPr>
          <a:xfrm>
            <a:off x="1171249" y="3575084"/>
            <a:ext cx="4695095" cy="1583465"/>
            <a:chOff x="2487572" y="3533554"/>
            <a:chExt cx="4376006" cy="1583465"/>
          </a:xfrm>
        </p:grpSpPr>
        <p:grpSp>
          <p:nvGrpSpPr>
            <p:cNvPr id="15" name="Group 15">
              <a:extLst>
                <a:ext uri="{FF2B5EF4-FFF2-40B4-BE49-F238E27FC236}">
                  <a16:creationId xmlns:a16="http://schemas.microsoft.com/office/drawing/2014/main" id="{F921CC12-D65F-B33E-1176-8C2A2483903D}"/>
                </a:ext>
              </a:extLst>
            </p:cNvPr>
            <p:cNvGrpSpPr/>
            <p:nvPr/>
          </p:nvGrpSpPr>
          <p:grpSpPr>
            <a:xfrm>
              <a:off x="2487572" y="3533554"/>
              <a:ext cx="4376006" cy="1583465"/>
              <a:chOff x="1476919" y="3456117"/>
              <a:chExt cx="4376006" cy="1583465"/>
            </a:xfrm>
          </p:grpSpPr>
          <p:sp>
            <p:nvSpPr>
              <p:cNvPr id="17" name="Rectangle 11">
                <a:extLst>
                  <a:ext uri="{FF2B5EF4-FFF2-40B4-BE49-F238E27FC236}">
                    <a16:creationId xmlns:a16="http://schemas.microsoft.com/office/drawing/2014/main" id="{75BECF73-6979-01BF-3BE2-C9CF229B14B0}"/>
                  </a:ext>
                </a:extLst>
              </p:cNvPr>
              <p:cNvSpPr/>
              <p:nvPr/>
            </p:nvSpPr>
            <p:spPr>
              <a:xfrm>
                <a:off x="1746827" y="3456117"/>
                <a:ext cx="3315813" cy="458995"/>
              </a:xfrm>
              <a:custGeom>
                <a:avLst/>
                <a:gdLst>
                  <a:gd name="connsiteX0" fmla="*/ 0 w 4376006"/>
                  <a:gd name="connsiteY0" fmla="*/ 0 h 1118867"/>
                  <a:gd name="connsiteX1" fmla="*/ 4376006 w 4376006"/>
                  <a:gd name="connsiteY1" fmla="*/ 0 h 1118867"/>
                  <a:gd name="connsiteX2" fmla="*/ 4376006 w 4376006"/>
                  <a:gd name="connsiteY2" fmla="*/ 1118867 h 1118867"/>
                  <a:gd name="connsiteX3" fmla="*/ 0 w 4376006"/>
                  <a:gd name="connsiteY3" fmla="*/ 1118867 h 1118867"/>
                  <a:gd name="connsiteX4" fmla="*/ 0 w 4376006"/>
                  <a:gd name="connsiteY4" fmla="*/ 0 h 1118867"/>
                  <a:gd name="connsiteX0" fmla="*/ 0 w 4498355"/>
                  <a:gd name="connsiteY0" fmla="*/ 0 h 1795008"/>
                  <a:gd name="connsiteX1" fmla="*/ 4376006 w 4498355"/>
                  <a:gd name="connsiteY1" fmla="*/ 0 h 1795008"/>
                  <a:gd name="connsiteX2" fmla="*/ 4498355 w 4498355"/>
                  <a:gd name="connsiteY2" fmla="*/ 1795008 h 1795008"/>
                  <a:gd name="connsiteX3" fmla="*/ 0 w 4498355"/>
                  <a:gd name="connsiteY3" fmla="*/ 1118867 h 1795008"/>
                  <a:gd name="connsiteX4" fmla="*/ 0 w 4498355"/>
                  <a:gd name="connsiteY4" fmla="*/ 0 h 1795008"/>
                  <a:gd name="connsiteX0" fmla="*/ 0 w 4498355"/>
                  <a:gd name="connsiteY0" fmla="*/ 0 h 1795008"/>
                  <a:gd name="connsiteX1" fmla="*/ 4376006 w 4498355"/>
                  <a:gd name="connsiteY1" fmla="*/ 0 h 1795008"/>
                  <a:gd name="connsiteX2" fmla="*/ 4498355 w 4498355"/>
                  <a:gd name="connsiteY2" fmla="*/ 1795008 h 1795008"/>
                  <a:gd name="connsiteX3" fmla="*/ 0 w 4498355"/>
                  <a:gd name="connsiteY3" fmla="*/ 1105988 h 1795008"/>
                  <a:gd name="connsiteX4" fmla="*/ 0 w 4498355"/>
                  <a:gd name="connsiteY4" fmla="*/ 0 h 1795008"/>
                  <a:gd name="connsiteX0" fmla="*/ 0 w 4498355"/>
                  <a:gd name="connsiteY0" fmla="*/ 0 h 1795008"/>
                  <a:gd name="connsiteX1" fmla="*/ 4099110 w 4498355"/>
                  <a:gd name="connsiteY1" fmla="*/ 1358721 h 1795008"/>
                  <a:gd name="connsiteX2" fmla="*/ 4498355 w 4498355"/>
                  <a:gd name="connsiteY2" fmla="*/ 1795008 h 1795008"/>
                  <a:gd name="connsiteX3" fmla="*/ 0 w 4498355"/>
                  <a:gd name="connsiteY3" fmla="*/ 1105988 h 1795008"/>
                  <a:gd name="connsiteX4" fmla="*/ 0 w 4498355"/>
                  <a:gd name="connsiteY4" fmla="*/ 0 h 1795008"/>
                  <a:gd name="connsiteX0" fmla="*/ 450760 w 4498355"/>
                  <a:gd name="connsiteY0" fmla="*/ 0 h 983639"/>
                  <a:gd name="connsiteX1" fmla="*/ 4099110 w 4498355"/>
                  <a:gd name="connsiteY1" fmla="*/ 547352 h 983639"/>
                  <a:gd name="connsiteX2" fmla="*/ 4498355 w 4498355"/>
                  <a:gd name="connsiteY2" fmla="*/ 983639 h 983639"/>
                  <a:gd name="connsiteX3" fmla="*/ 0 w 4498355"/>
                  <a:gd name="connsiteY3" fmla="*/ 294619 h 983639"/>
                  <a:gd name="connsiteX4" fmla="*/ 450760 w 4498355"/>
                  <a:gd name="connsiteY4" fmla="*/ 0 h 983639"/>
                  <a:gd name="connsiteX0" fmla="*/ 457199 w 4504794"/>
                  <a:gd name="connsiteY0" fmla="*/ 0 h 983639"/>
                  <a:gd name="connsiteX1" fmla="*/ 4105549 w 4504794"/>
                  <a:gd name="connsiteY1" fmla="*/ 547352 h 983639"/>
                  <a:gd name="connsiteX2" fmla="*/ 4504794 w 4504794"/>
                  <a:gd name="connsiteY2" fmla="*/ 983639 h 983639"/>
                  <a:gd name="connsiteX3" fmla="*/ 0 w 4504794"/>
                  <a:gd name="connsiteY3" fmla="*/ 307498 h 983639"/>
                  <a:gd name="connsiteX4" fmla="*/ 457199 w 4504794"/>
                  <a:gd name="connsiteY4" fmla="*/ 0 h 983639"/>
                  <a:gd name="connsiteX0" fmla="*/ 457199 w 4504794"/>
                  <a:gd name="connsiteY0" fmla="*/ 0 h 899927"/>
                  <a:gd name="connsiteX1" fmla="*/ 4105549 w 4504794"/>
                  <a:gd name="connsiteY1" fmla="*/ 463640 h 899927"/>
                  <a:gd name="connsiteX2" fmla="*/ 4504794 w 4504794"/>
                  <a:gd name="connsiteY2" fmla="*/ 899927 h 899927"/>
                  <a:gd name="connsiteX3" fmla="*/ 0 w 4504794"/>
                  <a:gd name="connsiteY3" fmla="*/ 223786 h 899927"/>
                  <a:gd name="connsiteX4" fmla="*/ 457199 w 4504794"/>
                  <a:gd name="connsiteY4" fmla="*/ 0 h 899927"/>
                  <a:gd name="connsiteX0" fmla="*/ 457199 w 4504794"/>
                  <a:gd name="connsiteY0" fmla="*/ 0 h 899927"/>
                  <a:gd name="connsiteX1" fmla="*/ 4105549 w 4504794"/>
                  <a:gd name="connsiteY1" fmla="*/ 540913 h 899927"/>
                  <a:gd name="connsiteX2" fmla="*/ 4504794 w 4504794"/>
                  <a:gd name="connsiteY2" fmla="*/ 899927 h 899927"/>
                  <a:gd name="connsiteX3" fmla="*/ 0 w 4504794"/>
                  <a:gd name="connsiteY3" fmla="*/ 223786 h 899927"/>
                  <a:gd name="connsiteX4" fmla="*/ 457199 w 4504794"/>
                  <a:gd name="connsiteY4" fmla="*/ 0 h 899927"/>
                  <a:gd name="connsiteX0" fmla="*/ 457199 w 4504794"/>
                  <a:gd name="connsiteY0" fmla="*/ 289774 h 1189701"/>
                  <a:gd name="connsiteX1" fmla="*/ 3152512 w 4504794"/>
                  <a:gd name="connsiteY1" fmla="*/ 0 h 1189701"/>
                  <a:gd name="connsiteX2" fmla="*/ 4504794 w 4504794"/>
                  <a:gd name="connsiteY2" fmla="*/ 1189701 h 1189701"/>
                  <a:gd name="connsiteX3" fmla="*/ 0 w 4504794"/>
                  <a:gd name="connsiteY3" fmla="*/ 513560 h 1189701"/>
                  <a:gd name="connsiteX4" fmla="*/ 457199 w 4504794"/>
                  <a:gd name="connsiteY4" fmla="*/ 289774 h 1189701"/>
                  <a:gd name="connsiteX0" fmla="*/ 457199 w 3319938"/>
                  <a:gd name="connsiteY0" fmla="*/ 289774 h 513560"/>
                  <a:gd name="connsiteX1" fmla="*/ 3152512 w 3319938"/>
                  <a:gd name="connsiteY1" fmla="*/ 0 h 513560"/>
                  <a:gd name="connsiteX2" fmla="*/ 3319938 w 3319938"/>
                  <a:gd name="connsiteY2" fmla="*/ 339695 h 513560"/>
                  <a:gd name="connsiteX3" fmla="*/ 0 w 3319938"/>
                  <a:gd name="connsiteY3" fmla="*/ 513560 h 513560"/>
                  <a:gd name="connsiteX4" fmla="*/ 457199 w 3319938"/>
                  <a:gd name="connsiteY4" fmla="*/ 289774 h 513560"/>
                  <a:gd name="connsiteX0" fmla="*/ 457199 w 3326377"/>
                  <a:gd name="connsiteY0" fmla="*/ 289774 h 513560"/>
                  <a:gd name="connsiteX1" fmla="*/ 3152512 w 3326377"/>
                  <a:gd name="connsiteY1" fmla="*/ 0 h 513560"/>
                  <a:gd name="connsiteX2" fmla="*/ 3326377 w 3326377"/>
                  <a:gd name="connsiteY2" fmla="*/ 223785 h 513560"/>
                  <a:gd name="connsiteX3" fmla="*/ 0 w 3326377"/>
                  <a:gd name="connsiteY3" fmla="*/ 513560 h 513560"/>
                  <a:gd name="connsiteX4" fmla="*/ 457199 w 3326377"/>
                  <a:gd name="connsiteY4" fmla="*/ 289774 h 513560"/>
                  <a:gd name="connsiteX0" fmla="*/ 418562 w 3287740"/>
                  <a:gd name="connsiteY0" fmla="*/ 289774 h 507121"/>
                  <a:gd name="connsiteX1" fmla="*/ 3113875 w 3287740"/>
                  <a:gd name="connsiteY1" fmla="*/ 0 h 507121"/>
                  <a:gd name="connsiteX2" fmla="*/ 3287740 w 3287740"/>
                  <a:gd name="connsiteY2" fmla="*/ 223785 h 507121"/>
                  <a:gd name="connsiteX3" fmla="*/ 0 w 3287740"/>
                  <a:gd name="connsiteY3" fmla="*/ 507121 h 507121"/>
                  <a:gd name="connsiteX4" fmla="*/ 418562 w 3287740"/>
                  <a:gd name="connsiteY4" fmla="*/ 289774 h 507121"/>
                  <a:gd name="connsiteX0" fmla="*/ 148105 w 3287740"/>
                  <a:gd name="connsiteY0" fmla="*/ 283334 h 507121"/>
                  <a:gd name="connsiteX1" fmla="*/ 3113875 w 3287740"/>
                  <a:gd name="connsiteY1" fmla="*/ 0 h 507121"/>
                  <a:gd name="connsiteX2" fmla="*/ 3287740 w 3287740"/>
                  <a:gd name="connsiteY2" fmla="*/ 223785 h 507121"/>
                  <a:gd name="connsiteX3" fmla="*/ 0 w 3287740"/>
                  <a:gd name="connsiteY3" fmla="*/ 507121 h 507121"/>
                  <a:gd name="connsiteX4" fmla="*/ 148105 w 3287740"/>
                  <a:gd name="connsiteY4" fmla="*/ 283334 h 507121"/>
                  <a:gd name="connsiteX0" fmla="*/ 148105 w 3283729"/>
                  <a:gd name="connsiteY0" fmla="*/ 283334 h 507121"/>
                  <a:gd name="connsiteX1" fmla="*/ 3113875 w 3283729"/>
                  <a:gd name="connsiteY1" fmla="*/ 0 h 507121"/>
                  <a:gd name="connsiteX2" fmla="*/ 3283729 w 3283729"/>
                  <a:gd name="connsiteY2" fmla="*/ 227796 h 507121"/>
                  <a:gd name="connsiteX3" fmla="*/ 0 w 3283729"/>
                  <a:gd name="connsiteY3" fmla="*/ 507121 h 507121"/>
                  <a:gd name="connsiteX4" fmla="*/ 148105 w 3283729"/>
                  <a:gd name="connsiteY4" fmla="*/ 283334 h 507121"/>
                  <a:gd name="connsiteX0" fmla="*/ 156126 w 3291750"/>
                  <a:gd name="connsiteY0" fmla="*/ 283334 h 519153"/>
                  <a:gd name="connsiteX1" fmla="*/ 3121896 w 3291750"/>
                  <a:gd name="connsiteY1" fmla="*/ 0 h 519153"/>
                  <a:gd name="connsiteX2" fmla="*/ 3291750 w 3291750"/>
                  <a:gd name="connsiteY2" fmla="*/ 227796 h 519153"/>
                  <a:gd name="connsiteX3" fmla="*/ 0 w 3291750"/>
                  <a:gd name="connsiteY3" fmla="*/ 519153 h 519153"/>
                  <a:gd name="connsiteX4" fmla="*/ 156126 w 3291750"/>
                  <a:gd name="connsiteY4" fmla="*/ 283334 h 519153"/>
                  <a:gd name="connsiteX0" fmla="*/ 156126 w 3311803"/>
                  <a:gd name="connsiteY0" fmla="*/ 283334 h 519153"/>
                  <a:gd name="connsiteX1" fmla="*/ 3121896 w 3311803"/>
                  <a:gd name="connsiteY1" fmla="*/ 0 h 519153"/>
                  <a:gd name="connsiteX2" fmla="*/ 3311803 w 3311803"/>
                  <a:gd name="connsiteY2" fmla="*/ 259880 h 519153"/>
                  <a:gd name="connsiteX3" fmla="*/ 0 w 3311803"/>
                  <a:gd name="connsiteY3" fmla="*/ 519153 h 519153"/>
                  <a:gd name="connsiteX4" fmla="*/ 156126 w 3311803"/>
                  <a:gd name="connsiteY4" fmla="*/ 283334 h 519153"/>
                  <a:gd name="connsiteX0" fmla="*/ 156126 w 3315813"/>
                  <a:gd name="connsiteY0" fmla="*/ 283334 h 519153"/>
                  <a:gd name="connsiteX1" fmla="*/ 3121896 w 3315813"/>
                  <a:gd name="connsiteY1" fmla="*/ 0 h 519153"/>
                  <a:gd name="connsiteX2" fmla="*/ 3315813 w 3315813"/>
                  <a:gd name="connsiteY2" fmla="*/ 251859 h 519153"/>
                  <a:gd name="connsiteX3" fmla="*/ 0 w 3315813"/>
                  <a:gd name="connsiteY3" fmla="*/ 519153 h 519153"/>
                  <a:gd name="connsiteX4" fmla="*/ 156126 w 3315813"/>
                  <a:gd name="connsiteY4" fmla="*/ 283334 h 519153"/>
                  <a:gd name="connsiteX0" fmla="*/ 196231 w 3315813"/>
                  <a:gd name="connsiteY0" fmla="*/ 331460 h 519153"/>
                  <a:gd name="connsiteX1" fmla="*/ 3121896 w 3315813"/>
                  <a:gd name="connsiteY1" fmla="*/ 0 h 519153"/>
                  <a:gd name="connsiteX2" fmla="*/ 3315813 w 3315813"/>
                  <a:gd name="connsiteY2" fmla="*/ 251859 h 519153"/>
                  <a:gd name="connsiteX3" fmla="*/ 0 w 3315813"/>
                  <a:gd name="connsiteY3" fmla="*/ 519153 h 519153"/>
                  <a:gd name="connsiteX4" fmla="*/ 196231 w 3315813"/>
                  <a:gd name="connsiteY4" fmla="*/ 331460 h 519153"/>
                  <a:gd name="connsiteX0" fmla="*/ 196231 w 3315813"/>
                  <a:gd name="connsiteY0" fmla="*/ 271302 h 458995"/>
                  <a:gd name="connsiteX1" fmla="*/ 3061738 w 3315813"/>
                  <a:gd name="connsiteY1" fmla="*/ 0 h 458995"/>
                  <a:gd name="connsiteX2" fmla="*/ 3315813 w 3315813"/>
                  <a:gd name="connsiteY2" fmla="*/ 191701 h 458995"/>
                  <a:gd name="connsiteX3" fmla="*/ 0 w 3315813"/>
                  <a:gd name="connsiteY3" fmla="*/ 458995 h 458995"/>
                  <a:gd name="connsiteX4" fmla="*/ 196231 w 3315813"/>
                  <a:gd name="connsiteY4" fmla="*/ 271302 h 458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5813" h="458995">
                    <a:moveTo>
                      <a:pt x="196231" y="271302"/>
                    </a:moveTo>
                    <a:lnTo>
                      <a:pt x="3061738" y="0"/>
                    </a:lnTo>
                    <a:lnTo>
                      <a:pt x="3315813" y="191701"/>
                    </a:lnTo>
                    <a:lnTo>
                      <a:pt x="0" y="458995"/>
                    </a:lnTo>
                    <a:lnTo>
                      <a:pt x="196231" y="271302"/>
                    </a:lnTo>
                    <a:close/>
                  </a:path>
                </a:pathLst>
              </a:custGeom>
              <a:gradFill flip="none" rotWithShape="1">
                <a:gsLst>
                  <a:gs pos="0">
                    <a:schemeClr val="accent1">
                      <a:lumMod val="60000"/>
                      <a:lumOff val="40000"/>
                    </a:schemeClr>
                  </a:gs>
                  <a:gs pos="56000">
                    <a:srgbClr val="00206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5">
                <a:extLst>
                  <a:ext uri="{FF2B5EF4-FFF2-40B4-BE49-F238E27FC236}">
                    <a16:creationId xmlns:a16="http://schemas.microsoft.com/office/drawing/2014/main" id="{314AD752-CE4E-9B08-C08C-9D55C1866B01}"/>
                  </a:ext>
                </a:extLst>
              </p:cNvPr>
              <p:cNvSpPr/>
              <p:nvPr/>
            </p:nvSpPr>
            <p:spPr>
              <a:xfrm>
                <a:off x="1476919" y="3631812"/>
                <a:ext cx="4376006" cy="1407770"/>
              </a:xfrm>
              <a:custGeom>
                <a:avLst/>
                <a:gdLst>
                  <a:gd name="connsiteX0" fmla="*/ 3579015 w 4376006"/>
                  <a:gd name="connsiteY0" fmla="*/ 0 h 1407770"/>
                  <a:gd name="connsiteX1" fmla="*/ 4376006 w 4376006"/>
                  <a:gd name="connsiteY1" fmla="*/ 1407770 h 1407770"/>
                  <a:gd name="connsiteX2" fmla="*/ 0 w 4376006"/>
                  <a:gd name="connsiteY2" fmla="*/ 762376 h 1407770"/>
                  <a:gd name="connsiteX3" fmla="*/ 275714 w 4376006"/>
                  <a:gd name="connsiteY3" fmla="*/ 275368 h 1407770"/>
                  <a:gd name="connsiteX4" fmla="*/ 3579015 w 4376006"/>
                  <a:gd name="connsiteY4" fmla="*/ 0 h 1407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6006" h="1407770">
                    <a:moveTo>
                      <a:pt x="3579015" y="0"/>
                    </a:moveTo>
                    <a:lnTo>
                      <a:pt x="4376006" y="1407770"/>
                    </a:lnTo>
                    <a:lnTo>
                      <a:pt x="0" y="762376"/>
                    </a:lnTo>
                    <a:lnTo>
                      <a:pt x="275714" y="275368"/>
                    </a:lnTo>
                    <a:lnTo>
                      <a:pt x="3579015" y="0"/>
                    </a:lnTo>
                    <a:close/>
                  </a:path>
                </a:pathLst>
              </a:cu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9">
                <a:extLst>
                  <a:ext uri="{FF2B5EF4-FFF2-40B4-BE49-F238E27FC236}">
                    <a16:creationId xmlns:a16="http://schemas.microsoft.com/office/drawing/2014/main" id="{F7031341-6581-1AEF-588A-D198599B2EBE}"/>
                  </a:ext>
                </a:extLst>
              </p:cNvPr>
              <p:cNvSpPr/>
              <p:nvPr/>
            </p:nvSpPr>
            <p:spPr>
              <a:xfrm>
                <a:off x="1476919" y="3838031"/>
                <a:ext cx="1105212" cy="688505"/>
              </a:xfrm>
              <a:custGeom>
                <a:avLst/>
                <a:gdLst>
                  <a:gd name="connsiteX0" fmla="*/ 1105212 w 1105212"/>
                  <a:gd name="connsiteY0" fmla="*/ 0 h 688505"/>
                  <a:gd name="connsiteX1" fmla="*/ 897364 w 1105212"/>
                  <a:gd name="connsiteY1" fmla="*/ 688505 h 688505"/>
                  <a:gd name="connsiteX2" fmla="*/ 0 w 1105212"/>
                  <a:gd name="connsiteY2" fmla="*/ 556157 h 688505"/>
                  <a:gd name="connsiteX3" fmla="*/ 275714 w 1105212"/>
                  <a:gd name="connsiteY3" fmla="*/ 69148 h 688505"/>
                  <a:gd name="connsiteX4" fmla="*/ 1105212 w 1105212"/>
                  <a:gd name="connsiteY4" fmla="*/ 0 h 688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212" h="688505">
                    <a:moveTo>
                      <a:pt x="1105212" y="0"/>
                    </a:moveTo>
                    <a:lnTo>
                      <a:pt x="897364" y="688505"/>
                    </a:lnTo>
                    <a:lnTo>
                      <a:pt x="0" y="556157"/>
                    </a:lnTo>
                    <a:lnTo>
                      <a:pt x="275714" y="69148"/>
                    </a:lnTo>
                    <a:lnTo>
                      <a:pt x="1105212" y="0"/>
                    </a:lnTo>
                    <a:close/>
                  </a:path>
                </a:pathLst>
              </a:custGeom>
              <a:solidFill>
                <a:srgbClr val="008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 name="TextBox 19">
              <a:extLst>
                <a:ext uri="{FF2B5EF4-FFF2-40B4-BE49-F238E27FC236}">
                  <a16:creationId xmlns:a16="http://schemas.microsoft.com/office/drawing/2014/main" id="{40555812-AF4D-EC0F-B7FE-A8CF236FE462}"/>
                </a:ext>
              </a:extLst>
            </p:cNvPr>
            <p:cNvSpPr txBox="1"/>
            <p:nvPr/>
          </p:nvSpPr>
          <p:spPr>
            <a:xfrm rot="336663">
              <a:off x="3461848" y="4143710"/>
              <a:ext cx="3015675" cy="584775"/>
            </a:xfrm>
            <a:prstGeom prst="rect">
              <a:avLst/>
            </a:prstGeom>
            <a:noFill/>
          </p:spPr>
          <p:txBody>
            <a:bodyPr wrap="square" rtlCol="0">
              <a:spAutoFit/>
            </a:bodyPr>
            <a:lstStyle/>
            <a:p>
              <a:pPr algn="l" rtl="0">
                <a:defRPr/>
              </a:pPr>
              <a:r>
                <a:rPr lang="ar-SA" sz="3200" b="1" dirty="0">
                  <a:solidFill>
                    <a:prstClr val="white"/>
                  </a:solidFill>
                  <a:latin typeface="GE SS Two Medium" panose="020A0503020102020204" pitchFamily="18" charset="-78"/>
                  <a:ea typeface="GE SS Two Medium" panose="020A0503020102020204" pitchFamily="18" charset="-78"/>
                  <a:cs typeface="GE SS Two Medium" panose="020A0503020102020204" pitchFamily="18" charset="-78"/>
                </a:rPr>
                <a:t>الموارد والتمويل</a:t>
              </a:r>
              <a:endParaRPr lang="en-US" sz="3200" b="1" dirty="0">
                <a:solidFill>
                  <a:prstClr val="white"/>
                </a:solidFill>
                <a:latin typeface="GE SS Two Medium" panose="020A0503020102020204" pitchFamily="18" charset="-78"/>
                <a:ea typeface="GE SS Two Medium" panose="020A0503020102020204" pitchFamily="18" charset="-78"/>
                <a:cs typeface="GE SS Two Medium" panose="020A0503020102020204" pitchFamily="18" charset="-78"/>
              </a:endParaRPr>
            </a:p>
          </p:txBody>
        </p:sp>
      </p:grpSp>
      <p:grpSp>
        <p:nvGrpSpPr>
          <p:cNvPr id="20" name="Group 33">
            <a:extLst>
              <a:ext uri="{FF2B5EF4-FFF2-40B4-BE49-F238E27FC236}">
                <a16:creationId xmlns:a16="http://schemas.microsoft.com/office/drawing/2014/main" id="{82C29A2D-2E26-86DE-69E6-AD54474C3DA9}"/>
              </a:ext>
            </a:extLst>
          </p:cNvPr>
          <p:cNvGrpSpPr/>
          <p:nvPr/>
        </p:nvGrpSpPr>
        <p:grpSpPr>
          <a:xfrm>
            <a:off x="1618182" y="2132979"/>
            <a:ext cx="3575386" cy="1617799"/>
            <a:chOff x="2855845" y="2091449"/>
            <a:chExt cx="3329173" cy="1617799"/>
          </a:xfrm>
        </p:grpSpPr>
        <p:grpSp>
          <p:nvGrpSpPr>
            <p:cNvPr id="21" name="Group 16">
              <a:extLst>
                <a:ext uri="{FF2B5EF4-FFF2-40B4-BE49-F238E27FC236}">
                  <a16:creationId xmlns:a16="http://schemas.microsoft.com/office/drawing/2014/main" id="{5271C43B-B31E-7246-07C0-8F392419846B}"/>
                </a:ext>
              </a:extLst>
            </p:cNvPr>
            <p:cNvGrpSpPr/>
            <p:nvPr/>
          </p:nvGrpSpPr>
          <p:grpSpPr>
            <a:xfrm>
              <a:off x="2855845" y="2091449"/>
              <a:ext cx="3152592" cy="1617799"/>
              <a:chOff x="1845192" y="2014012"/>
              <a:chExt cx="3152592" cy="1617799"/>
            </a:xfrm>
          </p:grpSpPr>
          <p:sp>
            <p:nvSpPr>
              <p:cNvPr id="23" name="Rectangle 11">
                <a:extLst>
                  <a:ext uri="{FF2B5EF4-FFF2-40B4-BE49-F238E27FC236}">
                    <a16:creationId xmlns:a16="http://schemas.microsoft.com/office/drawing/2014/main" id="{F40A7F2D-B1B5-FF85-E0EC-096931FC3AF5}"/>
                  </a:ext>
                </a:extLst>
              </p:cNvPr>
              <p:cNvSpPr/>
              <p:nvPr/>
            </p:nvSpPr>
            <p:spPr>
              <a:xfrm>
                <a:off x="2675488" y="2014012"/>
                <a:ext cx="1818799" cy="469840"/>
              </a:xfrm>
              <a:custGeom>
                <a:avLst/>
                <a:gdLst>
                  <a:gd name="connsiteX0" fmla="*/ 0 w 4376006"/>
                  <a:gd name="connsiteY0" fmla="*/ 0 h 1118867"/>
                  <a:gd name="connsiteX1" fmla="*/ 4376006 w 4376006"/>
                  <a:gd name="connsiteY1" fmla="*/ 0 h 1118867"/>
                  <a:gd name="connsiteX2" fmla="*/ 4376006 w 4376006"/>
                  <a:gd name="connsiteY2" fmla="*/ 1118867 h 1118867"/>
                  <a:gd name="connsiteX3" fmla="*/ 0 w 4376006"/>
                  <a:gd name="connsiteY3" fmla="*/ 1118867 h 1118867"/>
                  <a:gd name="connsiteX4" fmla="*/ 0 w 4376006"/>
                  <a:gd name="connsiteY4" fmla="*/ 0 h 1118867"/>
                  <a:gd name="connsiteX0" fmla="*/ 0 w 4498355"/>
                  <a:gd name="connsiteY0" fmla="*/ 0 h 1795008"/>
                  <a:gd name="connsiteX1" fmla="*/ 4376006 w 4498355"/>
                  <a:gd name="connsiteY1" fmla="*/ 0 h 1795008"/>
                  <a:gd name="connsiteX2" fmla="*/ 4498355 w 4498355"/>
                  <a:gd name="connsiteY2" fmla="*/ 1795008 h 1795008"/>
                  <a:gd name="connsiteX3" fmla="*/ 0 w 4498355"/>
                  <a:gd name="connsiteY3" fmla="*/ 1118867 h 1795008"/>
                  <a:gd name="connsiteX4" fmla="*/ 0 w 4498355"/>
                  <a:gd name="connsiteY4" fmla="*/ 0 h 1795008"/>
                  <a:gd name="connsiteX0" fmla="*/ 0 w 4498355"/>
                  <a:gd name="connsiteY0" fmla="*/ 0 h 1795008"/>
                  <a:gd name="connsiteX1" fmla="*/ 4376006 w 4498355"/>
                  <a:gd name="connsiteY1" fmla="*/ 0 h 1795008"/>
                  <a:gd name="connsiteX2" fmla="*/ 4498355 w 4498355"/>
                  <a:gd name="connsiteY2" fmla="*/ 1795008 h 1795008"/>
                  <a:gd name="connsiteX3" fmla="*/ 0 w 4498355"/>
                  <a:gd name="connsiteY3" fmla="*/ 1105988 h 1795008"/>
                  <a:gd name="connsiteX4" fmla="*/ 0 w 4498355"/>
                  <a:gd name="connsiteY4" fmla="*/ 0 h 1795008"/>
                  <a:gd name="connsiteX0" fmla="*/ 0 w 4498355"/>
                  <a:gd name="connsiteY0" fmla="*/ 0 h 1795008"/>
                  <a:gd name="connsiteX1" fmla="*/ 4099110 w 4498355"/>
                  <a:gd name="connsiteY1" fmla="*/ 1358721 h 1795008"/>
                  <a:gd name="connsiteX2" fmla="*/ 4498355 w 4498355"/>
                  <a:gd name="connsiteY2" fmla="*/ 1795008 h 1795008"/>
                  <a:gd name="connsiteX3" fmla="*/ 0 w 4498355"/>
                  <a:gd name="connsiteY3" fmla="*/ 1105988 h 1795008"/>
                  <a:gd name="connsiteX4" fmla="*/ 0 w 4498355"/>
                  <a:gd name="connsiteY4" fmla="*/ 0 h 1795008"/>
                  <a:gd name="connsiteX0" fmla="*/ 450760 w 4498355"/>
                  <a:gd name="connsiteY0" fmla="*/ 0 h 983639"/>
                  <a:gd name="connsiteX1" fmla="*/ 4099110 w 4498355"/>
                  <a:gd name="connsiteY1" fmla="*/ 547352 h 983639"/>
                  <a:gd name="connsiteX2" fmla="*/ 4498355 w 4498355"/>
                  <a:gd name="connsiteY2" fmla="*/ 983639 h 983639"/>
                  <a:gd name="connsiteX3" fmla="*/ 0 w 4498355"/>
                  <a:gd name="connsiteY3" fmla="*/ 294619 h 983639"/>
                  <a:gd name="connsiteX4" fmla="*/ 450760 w 4498355"/>
                  <a:gd name="connsiteY4" fmla="*/ 0 h 983639"/>
                  <a:gd name="connsiteX0" fmla="*/ 457199 w 4504794"/>
                  <a:gd name="connsiteY0" fmla="*/ 0 h 983639"/>
                  <a:gd name="connsiteX1" fmla="*/ 4105549 w 4504794"/>
                  <a:gd name="connsiteY1" fmla="*/ 547352 h 983639"/>
                  <a:gd name="connsiteX2" fmla="*/ 4504794 w 4504794"/>
                  <a:gd name="connsiteY2" fmla="*/ 983639 h 983639"/>
                  <a:gd name="connsiteX3" fmla="*/ 0 w 4504794"/>
                  <a:gd name="connsiteY3" fmla="*/ 307498 h 983639"/>
                  <a:gd name="connsiteX4" fmla="*/ 457199 w 4504794"/>
                  <a:gd name="connsiteY4" fmla="*/ 0 h 983639"/>
                  <a:gd name="connsiteX0" fmla="*/ 457199 w 4504794"/>
                  <a:gd name="connsiteY0" fmla="*/ 0 h 899927"/>
                  <a:gd name="connsiteX1" fmla="*/ 4105549 w 4504794"/>
                  <a:gd name="connsiteY1" fmla="*/ 463640 h 899927"/>
                  <a:gd name="connsiteX2" fmla="*/ 4504794 w 4504794"/>
                  <a:gd name="connsiteY2" fmla="*/ 899927 h 899927"/>
                  <a:gd name="connsiteX3" fmla="*/ 0 w 4504794"/>
                  <a:gd name="connsiteY3" fmla="*/ 223786 h 899927"/>
                  <a:gd name="connsiteX4" fmla="*/ 457199 w 4504794"/>
                  <a:gd name="connsiteY4" fmla="*/ 0 h 899927"/>
                  <a:gd name="connsiteX0" fmla="*/ 457199 w 4504794"/>
                  <a:gd name="connsiteY0" fmla="*/ 0 h 899927"/>
                  <a:gd name="connsiteX1" fmla="*/ 4105549 w 4504794"/>
                  <a:gd name="connsiteY1" fmla="*/ 540913 h 899927"/>
                  <a:gd name="connsiteX2" fmla="*/ 4504794 w 4504794"/>
                  <a:gd name="connsiteY2" fmla="*/ 899927 h 899927"/>
                  <a:gd name="connsiteX3" fmla="*/ 0 w 4504794"/>
                  <a:gd name="connsiteY3" fmla="*/ 223786 h 899927"/>
                  <a:gd name="connsiteX4" fmla="*/ 457199 w 4504794"/>
                  <a:gd name="connsiteY4" fmla="*/ 0 h 899927"/>
                  <a:gd name="connsiteX0" fmla="*/ 457199 w 4504794"/>
                  <a:gd name="connsiteY0" fmla="*/ 289774 h 1189701"/>
                  <a:gd name="connsiteX1" fmla="*/ 3152512 w 4504794"/>
                  <a:gd name="connsiteY1" fmla="*/ 0 h 1189701"/>
                  <a:gd name="connsiteX2" fmla="*/ 4504794 w 4504794"/>
                  <a:gd name="connsiteY2" fmla="*/ 1189701 h 1189701"/>
                  <a:gd name="connsiteX3" fmla="*/ 0 w 4504794"/>
                  <a:gd name="connsiteY3" fmla="*/ 513560 h 1189701"/>
                  <a:gd name="connsiteX4" fmla="*/ 457199 w 4504794"/>
                  <a:gd name="connsiteY4" fmla="*/ 289774 h 1189701"/>
                  <a:gd name="connsiteX0" fmla="*/ 457199 w 3319938"/>
                  <a:gd name="connsiteY0" fmla="*/ 289774 h 513560"/>
                  <a:gd name="connsiteX1" fmla="*/ 3152512 w 3319938"/>
                  <a:gd name="connsiteY1" fmla="*/ 0 h 513560"/>
                  <a:gd name="connsiteX2" fmla="*/ 3319938 w 3319938"/>
                  <a:gd name="connsiteY2" fmla="*/ 339695 h 513560"/>
                  <a:gd name="connsiteX3" fmla="*/ 0 w 3319938"/>
                  <a:gd name="connsiteY3" fmla="*/ 513560 h 513560"/>
                  <a:gd name="connsiteX4" fmla="*/ 457199 w 3319938"/>
                  <a:gd name="connsiteY4" fmla="*/ 289774 h 513560"/>
                  <a:gd name="connsiteX0" fmla="*/ 457199 w 3326377"/>
                  <a:gd name="connsiteY0" fmla="*/ 289774 h 513560"/>
                  <a:gd name="connsiteX1" fmla="*/ 3152512 w 3326377"/>
                  <a:gd name="connsiteY1" fmla="*/ 0 h 513560"/>
                  <a:gd name="connsiteX2" fmla="*/ 3326377 w 3326377"/>
                  <a:gd name="connsiteY2" fmla="*/ 223785 h 513560"/>
                  <a:gd name="connsiteX3" fmla="*/ 0 w 3326377"/>
                  <a:gd name="connsiteY3" fmla="*/ 513560 h 513560"/>
                  <a:gd name="connsiteX4" fmla="*/ 457199 w 3326377"/>
                  <a:gd name="connsiteY4" fmla="*/ 289774 h 513560"/>
                  <a:gd name="connsiteX0" fmla="*/ 418562 w 3287740"/>
                  <a:gd name="connsiteY0" fmla="*/ 289774 h 507121"/>
                  <a:gd name="connsiteX1" fmla="*/ 3113875 w 3287740"/>
                  <a:gd name="connsiteY1" fmla="*/ 0 h 507121"/>
                  <a:gd name="connsiteX2" fmla="*/ 3287740 w 3287740"/>
                  <a:gd name="connsiteY2" fmla="*/ 223785 h 507121"/>
                  <a:gd name="connsiteX3" fmla="*/ 0 w 3287740"/>
                  <a:gd name="connsiteY3" fmla="*/ 507121 h 507121"/>
                  <a:gd name="connsiteX4" fmla="*/ 418562 w 3287740"/>
                  <a:gd name="connsiteY4" fmla="*/ 289774 h 507121"/>
                  <a:gd name="connsiteX0" fmla="*/ 148105 w 3287740"/>
                  <a:gd name="connsiteY0" fmla="*/ 283334 h 507121"/>
                  <a:gd name="connsiteX1" fmla="*/ 3113875 w 3287740"/>
                  <a:gd name="connsiteY1" fmla="*/ 0 h 507121"/>
                  <a:gd name="connsiteX2" fmla="*/ 3287740 w 3287740"/>
                  <a:gd name="connsiteY2" fmla="*/ 223785 h 507121"/>
                  <a:gd name="connsiteX3" fmla="*/ 0 w 3287740"/>
                  <a:gd name="connsiteY3" fmla="*/ 507121 h 507121"/>
                  <a:gd name="connsiteX4" fmla="*/ 148105 w 3287740"/>
                  <a:gd name="connsiteY4" fmla="*/ 283334 h 507121"/>
                  <a:gd name="connsiteX0" fmla="*/ 148105 w 3283729"/>
                  <a:gd name="connsiteY0" fmla="*/ 283334 h 507121"/>
                  <a:gd name="connsiteX1" fmla="*/ 3113875 w 3283729"/>
                  <a:gd name="connsiteY1" fmla="*/ 0 h 507121"/>
                  <a:gd name="connsiteX2" fmla="*/ 3283729 w 3283729"/>
                  <a:gd name="connsiteY2" fmla="*/ 227796 h 507121"/>
                  <a:gd name="connsiteX3" fmla="*/ 0 w 3283729"/>
                  <a:gd name="connsiteY3" fmla="*/ 507121 h 507121"/>
                  <a:gd name="connsiteX4" fmla="*/ 148105 w 3283729"/>
                  <a:gd name="connsiteY4" fmla="*/ 283334 h 507121"/>
                  <a:gd name="connsiteX0" fmla="*/ 156126 w 3291750"/>
                  <a:gd name="connsiteY0" fmla="*/ 283334 h 519153"/>
                  <a:gd name="connsiteX1" fmla="*/ 3121896 w 3291750"/>
                  <a:gd name="connsiteY1" fmla="*/ 0 h 519153"/>
                  <a:gd name="connsiteX2" fmla="*/ 3291750 w 3291750"/>
                  <a:gd name="connsiteY2" fmla="*/ 227796 h 519153"/>
                  <a:gd name="connsiteX3" fmla="*/ 0 w 3291750"/>
                  <a:gd name="connsiteY3" fmla="*/ 519153 h 519153"/>
                  <a:gd name="connsiteX4" fmla="*/ 156126 w 3291750"/>
                  <a:gd name="connsiteY4" fmla="*/ 283334 h 519153"/>
                  <a:gd name="connsiteX0" fmla="*/ 156126 w 3311803"/>
                  <a:gd name="connsiteY0" fmla="*/ 283334 h 519153"/>
                  <a:gd name="connsiteX1" fmla="*/ 3121896 w 3311803"/>
                  <a:gd name="connsiteY1" fmla="*/ 0 h 519153"/>
                  <a:gd name="connsiteX2" fmla="*/ 3311803 w 3311803"/>
                  <a:gd name="connsiteY2" fmla="*/ 259880 h 519153"/>
                  <a:gd name="connsiteX3" fmla="*/ 0 w 3311803"/>
                  <a:gd name="connsiteY3" fmla="*/ 519153 h 519153"/>
                  <a:gd name="connsiteX4" fmla="*/ 156126 w 3311803"/>
                  <a:gd name="connsiteY4" fmla="*/ 283334 h 519153"/>
                  <a:gd name="connsiteX0" fmla="*/ 156126 w 3315813"/>
                  <a:gd name="connsiteY0" fmla="*/ 283334 h 519153"/>
                  <a:gd name="connsiteX1" fmla="*/ 3121896 w 3315813"/>
                  <a:gd name="connsiteY1" fmla="*/ 0 h 519153"/>
                  <a:gd name="connsiteX2" fmla="*/ 3315813 w 3315813"/>
                  <a:gd name="connsiteY2" fmla="*/ 251859 h 519153"/>
                  <a:gd name="connsiteX3" fmla="*/ 0 w 3315813"/>
                  <a:gd name="connsiteY3" fmla="*/ 519153 h 519153"/>
                  <a:gd name="connsiteX4" fmla="*/ 156126 w 3315813"/>
                  <a:gd name="connsiteY4" fmla="*/ 283334 h 519153"/>
                  <a:gd name="connsiteX0" fmla="*/ 156126 w 4039250"/>
                  <a:gd name="connsiteY0" fmla="*/ 283334 h 817343"/>
                  <a:gd name="connsiteX1" fmla="*/ 3121896 w 4039250"/>
                  <a:gd name="connsiteY1" fmla="*/ 0 h 817343"/>
                  <a:gd name="connsiteX2" fmla="*/ 4039250 w 4039250"/>
                  <a:gd name="connsiteY2" fmla="*/ 817343 h 817343"/>
                  <a:gd name="connsiteX3" fmla="*/ 0 w 4039250"/>
                  <a:gd name="connsiteY3" fmla="*/ 519153 h 817343"/>
                  <a:gd name="connsiteX4" fmla="*/ 156126 w 4039250"/>
                  <a:gd name="connsiteY4" fmla="*/ 283334 h 817343"/>
                  <a:gd name="connsiteX0" fmla="*/ 285973 w 4169097"/>
                  <a:gd name="connsiteY0" fmla="*/ 283334 h 817343"/>
                  <a:gd name="connsiteX1" fmla="*/ 3251743 w 4169097"/>
                  <a:gd name="connsiteY1" fmla="*/ 0 h 817343"/>
                  <a:gd name="connsiteX2" fmla="*/ 4169097 w 4169097"/>
                  <a:gd name="connsiteY2" fmla="*/ 817343 h 817343"/>
                  <a:gd name="connsiteX3" fmla="*/ 0 w 4169097"/>
                  <a:gd name="connsiteY3" fmla="*/ 479048 h 817343"/>
                  <a:gd name="connsiteX4" fmla="*/ 285973 w 4169097"/>
                  <a:gd name="connsiteY4" fmla="*/ 283334 h 817343"/>
                  <a:gd name="connsiteX0" fmla="*/ 285973 w 4169097"/>
                  <a:gd name="connsiteY0" fmla="*/ 0 h 534009"/>
                  <a:gd name="connsiteX1" fmla="*/ 3854610 w 4169097"/>
                  <a:gd name="connsiteY1" fmla="*/ 189908 h 534009"/>
                  <a:gd name="connsiteX2" fmla="*/ 4169097 w 4169097"/>
                  <a:gd name="connsiteY2" fmla="*/ 534009 h 534009"/>
                  <a:gd name="connsiteX3" fmla="*/ 0 w 4169097"/>
                  <a:gd name="connsiteY3" fmla="*/ 195714 h 534009"/>
                  <a:gd name="connsiteX4" fmla="*/ 285973 w 4169097"/>
                  <a:gd name="connsiteY4" fmla="*/ 0 h 534009"/>
                  <a:gd name="connsiteX0" fmla="*/ 369444 w 4169097"/>
                  <a:gd name="connsiteY0" fmla="*/ 0 h 602188"/>
                  <a:gd name="connsiteX1" fmla="*/ 3854610 w 4169097"/>
                  <a:gd name="connsiteY1" fmla="*/ 258087 h 602188"/>
                  <a:gd name="connsiteX2" fmla="*/ 4169097 w 4169097"/>
                  <a:gd name="connsiteY2" fmla="*/ 602188 h 602188"/>
                  <a:gd name="connsiteX3" fmla="*/ 0 w 4169097"/>
                  <a:gd name="connsiteY3" fmla="*/ 263893 h 602188"/>
                  <a:gd name="connsiteX4" fmla="*/ 369444 w 4169097"/>
                  <a:gd name="connsiteY4" fmla="*/ 0 h 602188"/>
                  <a:gd name="connsiteX0" fmla="*/ 406543 w 4206196"/>
                  <a:gd name="connsiteY0" fmla="*/ 0 h 602188"/>
                  <a:gd name="connsiteX1" fmla="*/ 3891709 w 4206196"/>
                  <a:gd name="connsiteY1" fmla="*/ 258087 h 602188"/>
                  <a:gd name="connsiteX2" fmla="*/ 4206196 w 4206196"/>
                  <a:gd name="connsiteY2" fmla="*/ 602188 h 602188"/>
                  <a:gd name="connsiteX3" fmla="*/ 0 w 4206196"/>
                  <a:gd name="connsiteY3" fmla="*/ 283946 h 602188"/>
                  <a:gd name="connsiteX4" fmla="*/ 406543 w 4206196"/>
                  <a:gd name="connsiteY4" fmla="*/ 0 h 602188"/>
                  <a:gd name="connsiteX0" fmla="*/ 527116 w 4206196"/>
                  <a:gd name="connsiteY0" fmla="*/ 0 h 525988"/>
                  <a:gd name="connsiteX1" fmla="*/ 3891709 w 4206196"/>
                  <a:gd name="connsiteY1" fmla="*/ 181887 h 525988"/>
                  <a:gd name="connsiteX2" fmla="*/ 4206196 w 4206196"/>
                  <a:gd name="connsiteY2" fmla="*/ 525988 h 525988"/>
                  <a:gd name="connsiteX3" fmla="*/ 0 w 4206196"/>
                  <a:gd name="connsiteY3" fmla="*/ 207746 h 525988"/>
                  <a:gd name="connsiteX4" fmla="*/ 527116 w 4206196"/>
                  <a:gd name="connsiteY4" fmla="*/ 0 h 525988"/>
                  <a:gd name="connsiteX0" fmla="*/ 527116 w 4206196"/>
                  <a:gd name="connsiteY0" fmla="*/ 0 h 525988"/>
                  <a:gd name="connsiteX1" fmla="*/ 3780410 w 4206196"/>
                  <a:gd name="connsiteY1" fmla="*/ 234024 h 525988"/>
                  <a:gd name="connsiteX2" fmla="*/ 4206196 w 4206196"/>
                  <a:gd name="connsiteY2" fmla="*/ 525988 h 525988"/>
                  <a:gd name="connsiteX3" fmla="*/ 0 w 4206196"/>
                  <a:gd name="connsiteY3" fmla="*/ 207746 h 525988"/>
                  <a:gd name="connsiteX4" fmla="*/ 527116 w 4206196"/>
                  <a:gd name="connsiteY4" fmla="*/ 0 h 525988"/>
                  <a:gd name="connsiteX0" fmla="*/ 545666 w 4206196"/>
                  <a:gd name="connsiteY0" fmla="*/ 0 h 469840"/>
                  <a:gd name="connsiteX1" fmla="*/ 3780410 w 4206196"/>
                  <a:gd name="connsiteY1" fmla="*/ 177876 h 469840"/>
                  <a:gd name="connsiteX2" fmla="*/ 4206196 w 4206196"/>
                  <a:gd name="connsiteY2" fmla="*/ 469840 h 469840"/>
                  <a:gd name="connsiteX3" fmla="*/ 0 w 4206196"/>
                  <a:gd name="connsiteY3" fmla="*/ 151598 h 469840"/>
                  <a:gd name="connsiteX4" fmla="*/ 545666 w 4206196"/>
                  <a:gd name="connsiteY4" fmla="*/ 0 h 469840"/>
                  <a:gd name="connsiteX0" fmla="*/ 545666 w 4206196"/>
                  <a:gd name="connsiteY0" fmla="*/ 0 h 469840"/>
                  <a:gd name="connsiteX1" fmla="*/ 3687662 w 4206196"/>
                  <a:gd name="connsiteY1" fmla="*/ 242044 h 469840"/>
                  <a:gd name="connsiteX2" fmla="*/ 4206196 w 4206196"/>
                  <a:gd name="connsiteY2" fmla="*/ 469840 h 469840"/>
                  <a:gd name="connsiteX3" fmla="*/ 0 w 4206196"/>
                  <a:gd name="connsiteY3" fmla="*/ 151598 h 469840"/>
                  <a:gd name="connsiteX4" fmla="*/ 545666 w 4206196"/>
                  <a:gd name="connsiteY4" fmla="*/ 0 h 469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6196" h="469840">
                    <a:moveTo>
                      <a:pt x="545666" y="0"/>
                    </a:moveTo>
                    <a:lnTo>
                      <a:pt x="3687662" y="242044"/>
                    </a:lnTo>
                    <a:lnTo>
                      <a:pt x="4206196" y="469840"/>
                    </a:lnTo>
                    <a:lnTo>
                      <a:pt x="0" y="151598"/>
                    </a:lnTo>
                    <a:lnTo>
                      <a:pt x="545666" y="0"/>
                    </a:lnTo>
                    <a:close/>
                  </a:path>
                </a:pathLst>
              </a:custGeom>
              <a:gradFill flip="none" rotWithShape="1">
                <a:gsLst>
                  <a:gs pos="0">
                    <a:schemeClr val="accent1">
                      <a:lumMod val="60000"/>
                      <a:lumOff val="40000"/>
                    </a:schemeClr>
                  </a:gs>
                  <a:gs pos="56000">
                    <a:srgbClr val="002060"/>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4">
                <a:extLst>
                  <a:ext uri="{FF2B5EF4-FFF2-40B4-BE49-F238E27FC236}">
                    <a16:creationId xmlns:a16="http://schemas.microsoft.com/office/drawing/2014/main" id="{0ABAB548-9D53-D2A4-D88E-88F3209E9BB5}"/>
                  </a:ext>
                </a:extLst>
              </p:cNvPr>
              <p:cNvSpPr/>
              <p:nvPr/>
            </p:nvSpPr>
            <p:spPr>
              <a:xfrm>
                <a:off x="1845193" y="2145702"/>
                <a:ext cx="3152591" cy="1486109"/>
              </a:xfrm>
              <a:custGeom>
                <a:avLst/>
                <a:gdLst>
                  <a:gd name="connsiteX0" fmla="*/ 841342 w 3152591"/>
                  <a:gd name="connsiteY0" fmla="*/ 0 h 1486109"/>
                  <a:gd name="connsiteX1" fmla="*/ 2646825 w 3152591"/>
                  <a:gd name="connsiteY1" fmla="*/ 329942 h 1486109"/>
                  <a:gd name="connsiteX2" fmla="*/ 3152591 w 3152591"/>
                  <a:gd name="connsiteY2" fmla="*/ 1223305 h 1486109"/>
                  <a:gd name="connsiteX3" fmla="*/ 0 w 3152591"/>
                  <a:gd name="connsiteY3" fmla="*/ 1486109 h 1486109"/>
                  <a:gd name="connsiteX4" fmla="*/ 841342 w 3152591"/>
                  <a:gd name="connsiteY4" fmla="*/ 0 h 1486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2591" h="1486109">
                    <a:moveTo>
                      <a:pt x="841342" y="0"/>
                    </a:moveTo>
                    <a:lnTo>
                      <a:pt x="2646825" y="329942"/>
                    </a:lnTo>
                    <a:lnTo>
                      <a:pt x="3152591" y="1223305"/>
                    </a:lnTo>
                    <a:lnTo>
                      <a:pt x="0" y="1486109"/>
                    </a:lnTo>
                    <a:lnTo>
                      <a:pt x="841342" y="0"/>
                    </a:lnTo>
                    <a:close/>
                  </a:path>
                </a:pathLst>
              </a:custGeom>
              <a:solidFill>
                <a:srgbClr val="CC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8">
                <a:extLst>
                  <a:ext uri="{FF2B5EF4-FFF2-40B4-BE49-F238E27FC236}">
                    <a16:creationId xmlns:a16="http://schemas.microsoft.com/office/drawing/2014/main" id="{9DA8677A-86F5-404B-750C-7EFD3131D765}"/>
                  </a:ext>
                </a:extLst>
              </p:cNvPr>
              <p:cNvSpPr/>
              <p:nvPr/>
            </p:nvSpPr>
            <p:spPr>
              <a:xfrm>
                <a:off x="1845192" y="2145701"/>
                <a:ext cx="1200601" cy="1486109"/>
              </a:xfrm>
              <a:custGeom>
                <a:avLst/>
                <a:gdLst>
                  <a:gd name="connsiteX0" fmla="*/ 841342 w 1200601"/>
                  <a:gd name="connsiteY0" fmla="*/ 0 h 1486109"/>
                  <a:gd name="connsiteX1" fmla="*/ 1200601 w 1200601"/>
                  <a:gd name="connsiteY1" fmla="*/ 65653 h 1486109"/>
                  <a:gd name="connsiteX2" fmla="*/ 791714 w 1200601"/>
                  <a:gd name="connsiteY2" fmla="*/ 1420110 h 1486109"/>
                  <a:gd name="connsiteX3" fmla="*/ 0 w 1200601"/>
                  <a:gd name="connsiteY3" fmla="*/ 1486109 h 1486109"/>
                  <a:gd name="connsiteX4" fmla="*/ 841342 w 1200601"/>
                  <a:gd name="connsiteY4" fmla="*/ 0 h 1486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601" h="1486109">
                    <a:moveTo>
                      <a:pt x="841342" y="0"/>
                    </a:moveTo>
                    <a:lnTo>
                      <a:pt x="1200601" y="65653"/>
                    </a:lnTo>
                    <a:lnTo>
                      <a:pt x="791714" y="1420110"/>
                    </a:lnTo>
                    <a:lnTo>
                      <a:pt x="0" y="1486109"/>
                    </a:lnTo>
                    <a:lnTo>
                      <a:pt x="841342" y="0"/>
                    </a:lnTo>
                    <a:close/>
                  </a:path>
                </a:pathLst>
              </a:custGeom>
              <a:solidFill>
                <a:srgbClr val="A20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 name="TextBox 20">
              <a:extLst>
                <a:ext uri="{FF2B5EF4-FFF2-40B4-BE49-F238E27FC236}">
                  <a16:creationId xmlns:a16="http://schemas.microsoft.com/office/drawing/2014/main" id="{2E2CD45B-7066-D81C-4680-16245D623A31}"/>
                </a:ext>
              </a:extLst>
            </p:cNvPr>
            <p:cNvSpPr txBox="1"/>
            <p:nvPr/>
          </p:nvSpPr>
          <p:spPr>
            <a:xfrm rot="615819">
              <a:off x="3829886" y="2883502"/>
              <a:ext cx="235513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SA" sz="2000" b="1" dirty="0">
                  <a:solidFill>
                    <a:prstClr val="white"/>
                  </a:solidFill>
                  <a:latin typeface="GE SS Two Medium" panose="020A0503020102020204" pitchFamily="18" charset="-78"/>
                  <a:ea typeface="GE SS Two Medium" panose="020A0503020102020204" pitchFamily="18" charset="-78"/>
                  <a:cs typeface="GE SS Two Medium" panose="020A0503020102020204" pitchFamily="18" charset="-78"/>
                </a:rPr>
                <a:t>البيانات الرصينة</a:t>
              </a:r>
              <a:endParaRPr lang="en-US" sz="2000" b="1" dirty="0">
                <a:solidFill>
                  <a:prstClr val="white"/>
                </a:solidFill>
                <a:latin typeface="GE SS Two Medium" panose="020A0503020102020204" pitchFamily="18" charset="-78"/>
                <a:ea typeface="GE SS Two Medium" panose="020A0503020102020204" pitchFamily="18" charset="-78"/>
                <a:cs typeface="GE SS Two Medium" panose="020A0503020102020204" pitchFamily="18" charset="-78"/>
              </a:endParaRPr>
            </a:p>
          </p:txBody>
        </p:sp>
      </p:grpSp>
      <p:grpSp>
        <p:nvGrpSpPr>
          <p:cNvPr id="26" name="Group 34">
            <a:extLst>
              <a:ext uri="{FF2B5EF4-FFF2-40B4-BE49-F238E27FC236}">
                <a16:creationId xmlns:a16="http://schemas.microsoft.com/office/drawing/2014/main" id="{8F464137-6E1B-A9BC-B13A-F59C5B651560}"/>
              </a:ext>
            </a:extLst>
          </p:cNvPr>
          <p:cNvGrpSpPr/>
          <p:nvPr/>
        </p:nvGrpSpPr>
        <p:grpSpPr>
          <a:xfrm>
            <a:off x="2624051" y="711352"/>
            <a:ext cx="1851018" cy="1609469"/>
            <a:chOff x="3820805" y="669822"/>
            <a:chExt cx="1651498" cy="1609469"/>
          </a:xfrm>
        </p:grpSpPr>
        <p:grpSp>
          <p:nvGrpSpPr>
            <p:cNvPr id="27" name="Group 17">
              <a:extLst>
                <a:ext uri="{FF2B5EF4-FFF2-40B4-BE49-F238E27FC236}">
                  <a16:creationId xmlns:a16="http://schemas.microsoft.com/office/drawing/2014/main" id="{FBB7CE4F-25D5-997E-4295-15861F732A62}"/>
                </a:ext>
              </a:extLst>
            </p:cNvPr>
            <p:cNvGrpSpPr/>
            <p:nvPr/>
          </p:nvGrpSpPr>
          <p:grpSpPr>
            <a:xfrm>
              <a:off x="3820805" y="669822"/>
              <a:ext cx="1651498" cy="1609469"/>
              <a:chOff x="2810152" y="592385"/>
              <a:chExt cx="1651498" cy="1609469"/>
            </a:xfrm>
          </p:grpSpPr>
          <p:sp>
            <p:nvSpPr>
              <p:cNvPr id="29" name="Freeform: Shape 3">
                <a:extLst>
                  <a:ext uri="{FF2B5EF4-FFF2-40B4-BE49-F238E27FC236}">
                    <a16:creationId xmlns:a16="http://schemas.microsoft.com/office/drawing/2014/main" id="{E1FA7668-9AAF-3F87-6BD9-E50723D20C75}"/>
                  </a:ext>
                </a:extLst>
              </p:cNvPr>
              <p:cNvSpPr/>
              <p:nvPr/>
            </p:nvSpPr>
            <p:spPr>
              <a:xfrm>
                <a:off x="2810152" y="592386"/>
                <a:ext cx="1651498" cy="1609468"/>
              </a:xfrm>
              <a:custGeom>
                <a:avLst/>
                <a:gdLst>
                  <a:gd name="connsiteX0" fmla="*/ 740318 w 1651498"/>
                  <a:gd name="connsiteY0" fmla="*/ 0 h 1609468"/>
                  <a:gd name="connsiteX1" fmla="*/ 1651498 w 1651498"/>
                  <a:gd name="connsiteY1" fmla="*/ 1609468 h 1609468"/>
                  <a:gd name="connsiteX2" fmla="*/ 0 w 1651498"/>
                  <a:gd name="connsiteY2" fmla="*/ 1307665 h 1609468"/>
                  <a:gd name="connsiteX3" fmla="*/ 740318 w 1651498"/>
                  <a:gd name="connsiteY3" fmla="*/ 0 h 1609468"/>
                </a:gdLst>
                <a:ahLst/>
                <a:cxnLst>
                  <a:cxn ang="0">
                    <a:pos x="connsiteX0" y="connsiteY0"/>
                  </a:cxn>
                  <a:cxn ang="0">
                    <a:pos x="connsiteX1" y="connsiteY1"/>
                  </a:cxn>
                  <a:cxn ang="0">
                    <a:pos x="connsiteX2" y="connsiteY2"/>
                  </a:cxn>
                  <a:cxn ang="0">
                    <a:pos x="connsiteX3" y="connsiteY3"/>
                  </a:cxn>
                </a:cxnLst>
                <a:rect l="l" t="t" r="r" b="b"/>
                <a:pathLst>
                  <a:path w="1651498" h="1609468">
                    <a:moveTo>
                      <a:pt x="740318" y="0"/>
                    </a:moveTo>
                    <a:lnTo>
                      <a:pt x="1651498" y="1609468"/>
                    </a:lnTo>
                    <a:lnTo>
                      <a:pt x="0" y="1307665"/>
                    </a:lnTo>
                    <a:lnTo>
                      <a:pt x="740318" y="0"/>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7">
                <a:extLst>
                  <a:ext uri="{FF2B5EF4-FFF2-40B4-BE49-F238E27FC236}">
                    <a16:creationId xmlns:a16="http://schemas.microsoft.com/office/drawing/2014/main" id="{4C1FDFEC-12D3-BD9E-7466-4A3401659568}"/>
                  </a:ext>
                </a:extLst>
              </p:cNvPr>
              <p:cNvSpPr/>
              <p:nvPr/>
            </p:nvSpPr>
            <p:spPr>
              <a:xfrm>
                <a:off x="2810152" y="592385"/>
                <a:ext cx="754440" cy="1367738"/>
              </a:xfrm>
              <a:custGeom>
                <a:avLst/>
                <a:gdLst>
                  <a:gd name="connsiteX0" fmla="*/ 740318 w 754440"/>
                  <a:gd name="connsiteY0" fmla="*/ 0 h 1367738"/>
                  <a:gd name="connsiteX1" fmla="*/ 754440 w 754440"/>
                  <a:gd name="connsiteY1" fmla="*/ 24943 h 1367738"/>
                  <a:gd name="connsiteX2" fmla="*/ 739168 w 754440"/>
                  <a:gd name="connsiteY2" fmla="*/ 8120 h 1367738"/>
                  <a:gd name="connsiteX3" fmla="*/ 328723 w 754440"/>
                  <a:gd name="connsiteY3" fmla="*/ 1367738 h 1367738"/>
                  <a:gd name="connsiteX4" fmla="*/ 0 w 754440"/>
                  <a:gd name="connsiteY4" fmla="*/ 1307665 h 1367738"/>
                  <a:gd name="connsiteX5" fmla="*/ 740318 w 754440"/>
                  <a:gd name="connsiteY5" fmla="*/ 0 h 136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4440" h="1367738">
                    <a:moveTo>
                      <a:pt x="740318" y="0"/>
                    </a:moveTo>
                    <a:lnTo>
                      <a:pt x="754440" y="24943"/>
                    </a:lnTo>
                    <a:lnTo>
                      <a:pt x="739168" y="8120"/>
                    </a:lnTo>
                    <a:lnTo>
                      <a:pt x="328723" y="1367738"/>
                    </a:lnTo>
                    <a:lnTo>
                      <a:pt x="0" y="1307665"/>
                    </a:lnTo>
                    <a:lnTo>
                      <a:pt x="740318" y="0"/>
                    </a:lnTo>
                    <a:close/>
                  </a:path>
                </a:pathLst>
              </a:custGeom>
              <a:solidFill>
                <a:srgbClr val="C4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8" name="TextBox 21">
              <a:extLst>
                <a:ext uri="{FF2B5EF4-FFF2-40B4-BE49-F238E27FC236}">
                  <a16:creationId xmlns:a16="http://schemas.microsoft.com/office/drawing/2014/main" id="{0D09B47D-7EC8-433E-29CE-48605BE722AA}"/>
                </a:ext>
              </a:extLst>
            </p:cNvPr>
            <p:cNvSpPr txBox="1"/>
            <p:nvPr/>
          </p:nvSpPr>
          <p:spPr>
            <a:xfrm rot="767563">
              <a:off x="4085546" y="1597852"/>
              <a:ext cx="12924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SA" sz="2000" b="1" dirty="0">
                  <a:solidFill>
                    <a:prstClr val="white"/>
                  </a:solidFill>
                  <a:latin typeface="GE SS Two Medium" panose="020A0503020102020204" pitchFamily="18" charset="-78"/>
                  <a:ea typeface="GE SS Two Medium" panose="020A0503020102020204" pitchFamily="18" charset="-78"/>
                  <a:cs typeface="GE SS Two Medium" panose="020A0503020102020204" pitchFamily="18" charset="-78"/>
                </a:rPr>
                <a:t>الاستدامة</a:t>
              </a:r>
              <a:r>
                <a:rPr lang="ar-SA" sz="2400" b="1" dirty="0">
                  <a:solidFill>
                    <a:prstClr val="white"/>
                  </a:solidFill>
                  <a:latin typeface="Calibri" panose="020F0502020204030204"/>
                </a:rPr>
                <a:t> </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 name="Freeform 9">
            <a:extLst>
              <a:ext uri="{FF2B5EF4-FFF2-40B4-BE49-F238E27FC236}">
                <a16:creationId xmlns:a16="http://schemas.microsoft.com/office/drawing/2014/main" id="{36799C73-740C-7DFB-5615-193EF02A589B}"/>
              </a:ext>
            </a:extLst>
          </p:cNvPr>
          <p:cNvSpPr/>
          <p:nvPr/>
        </p:nvSpPr>
        <p:spPr>
          <a:xfrm>
            <a:off x="11276416" y="197830"/>
            <a:ext cx="759331" cy="380737"/>
          </a:xfrm>
          <a:custGeom>
            <a:avLst/>
            <a:gdLst/>
            <a:ahLst/>
            <a:cxnLst/>
            <a:rect l="l" t="t" r="r" b="b"/>
            <a:pathLst>
              <a:path w="1138997" h="571105">
                <a:moveTo>
                  <a:pt x="0" y="0"/>
                </a:moveTo>
                <a:lnTo>
                  <a:pt x="1138997" y="0"/>
                </a:lnTo>
                <a:lnTo>
                  <a:pt x="1138997" y="571105"/>
                </a:lnTo>
                <a:lnTo>
                  <a:pt x="0" y="571105"/>
                </a:lnTo>
                <a:lnTo>
                  <a:pt x="0" y="0"/>
                </a:lnTo>
                <a:close/>
              </a:path>
            </a:pathLst>
          </a:custGeom>
          <a:blipFill>
            <a:blip r:embed="rId3">
              <a:extLst>
                <a:ext uri="{96DAC541-7B7A-43D3-8B79-37D633B846F1}">
                  <asvg:svgBlip xmlns:asvg="http://schemas.microsoft.com/office/drawing/2016/SVG/main" r:embed="rId4"/>
                </a:ext>
              </a:extLst>
            </a:blip>
            <a:stretch>
              <a:fillRect b="-100439"/>
            </a:stretch>
          </a:blipFill>
        </p:spPr>
        <p:txBody>
          <a:bodyPr/>
          <a:lstStyle/>
          <a:p>
            <a:endParaRPr lang="ar-SA" sz="1200"/>
          </a:p>
        </p:txBody>
      </p:sp>
      <p:pic>
        <p:nvPicPr>
          <p:cNvPr id="4" name="Picture 2" descr="مرحبا بمنسوبي وزارة التعليم - يداوي">
            <a:extLst>
              <a:ext uri="{FF2B5EF4-FFF2-40B4-BE49-F238E27FC236}">
                <a16:creationId xmlns:a16="http://schemas.microsoft.com/office/drawing/2014/main" id="{E7DF0ECB-C530-85FD-0049-3FE8993D6F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132" y="164389"/>
            <a:ext cx="1040268" cy="1040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80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85FBCBF-B1DD-C2C5-0FB4-444676ADC589}"/>
              </a:ext>
            </a:extLst>
          </p:cNvPr>
          <p:cNvSpPr>
            <a:spLocks noGrp="1"/>
          </p:cNvSpPr>
          <p:nvPr>
            <p:ph type="title"/>
          </p:nvPr>
        </p:nvSpPr>
        <p:spPr/>
        <p:txBody>
          <a:bodyPr/>
          <a:lstStyle/>
          <a:p>
            <a:pPr algn="ctr">
              <a:lnSpc>
                <a:spcPct val="50000"/>
              </a:lnSpc>
            </a:pPr>
            <a:r>
              <a:rPr lang="ar-SA" sz="919" dirty="0">
                <a:solidFill>
                  <a:schemeClr val="bg1"/>
                </a:solidFill>
                <a:cs typeface="GE SS Two Medium" panose="020A0503020102020204" pitchFamily="18" charset="-78"/>
              </a:rPr>
              <a:t>مرتكزات العمل بإدارة تنمية القدرات</a:t>
            </a:r>
          </a:p>
        </p:txBody>
      </p:sp>
      <p:sp>
        <p:nvSpPr>
          <p:cNvPr id="3" name="عنصر نائب للمحتوى 2">
            <a:extLst>
              <a:ext uri="{FF2B5EF4-FFF2-40B4-BE49-F238E27FC236}">
                <a16:creationId xmlns:a16="http://schemas.microsoft.com/office/drawing/2014/main" id="{F726B2E1-3E59-92FA-9DE1-25FCC7663D50}"/>
              </a:ext>
            </a:extLst>
          </p:cNvPr>
          <p:cNvSpPr>
            <a:spLocks noGrp="1"/>
          </p:cNvSpPr>
          <p:nvPr>
            <p:ph idx="1"/>
          </p:nvPr>
        </p:nvSpPr>
        <p:spPr/>
        <p:txBody>
          <a:bodyPr/>
          <a:lstStyle/>
          <a:p>
            <a:endParaRPr lang="ar-SA"/>
          </a:p>
        </p:txBody>
      </p:sp>
      <p:sp>
        <p:nvSpPr>
          <p:cNvPr id="40" name="Rectangle 7">
            <a:extLst>
              <a:ext uri="{FF2B5EF4-FFF2-40B4-BE49-F238E27FC236}">
                <a16:creationId xmlns:a16="http://schemas.microsoft.com/office/drawing/2014/main" id="{F7647D4E-DFE2-A854-34EE-1D14658BEE1F}"/>
              </a:ext>
            </a:extLst>
          </p:cNvPr>
          <p:cNvSpPr/>
          <p:nvPr/>
        </p:nvSpPr>
        <p:spPr>
          <a:xfrm>
            <a:off x="179977" y="1969886"/>
            <a:ext cx="3312507" cy="4568574"/>
          </a:xfrm>
          <a:prstGeom prst="rect">
            <a:avLst/>
          </a:prstGeom>
          <a:solidFill>
            <a:schemeClr val="tx1">
              <a:alpha val="18000"/>
            </a:schemeClr>
          </a:solidFill>
          <a:ln w="38100">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Triangle 20">
            <a:extLst>
              <a:ext uri="{FF2B5EF4-FFF2-40B4-BE49-F238E27FC236}">
                <a16:creationId xmlns:a16="http://schemas.microsoft.com/office/drawing/2014/main" id="{06F9FEA5-724C-90EE-1822-AC51486420C6}"/>
              </a:ext>
            </a:extLst>
          </p:cNvPr>
          <p:cNvSpPr/>
          <p:nvPr/>
        </p:nvSpPr>
        <p:spPr>
          <a:xfrm flipH="1" flipV="1">
            <a:off x="508371" y="2540377"/>
            <a:ext cx="295976" cy="148167"/>
          </a:xfrm>
          <a:prstGeom prst="rtTriangle">
            <a:avLst/>
          </a:prstGeom>
          <a:solidFill>
            <a:srgbClr val="C8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
            <a:extLst>
              <a:ext uri="{FF2B5EF4-FFF2-40B4-BE49-F238E27FC236}">
                <a16:creationId xmlns:a16="http://schemas.microsoft.com/office/drawing/2014/main" id="{11BECA9A-8632-2E02-38BF-B1D2F69A3F28}"/>
              </a:ext>
            </a:extLst>
          </p:cNvPr>
          <p:cNvSpPr/>
          <p:nvPr/>
        </p:nvSpPr>
        <p:spPr>
          <a:xfrm>
            <a:off x="804347" y="1690688"/>
            <a:ext cx="2341371" cy="4240779"/>
          </a:xfrm>
          <a:prstGeom prst="rect">
            <a:avLst/>
          </a:prstGeom>
          <a:solidFill>
            <a:srgbClr val="F4F4F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19">
            <a:extLst>
              <a:ext uri="{FF2B5EF4-FFF2-40B4-BE49-F238E27FC236}">
                <a16:creationId xmlns:a16="http://schemas.microsoft.com/office/drawing/2014/main" id="{CC9C19E7-E317-6FB3-2F2E-5F8079E3408D}"/>
              </a:ext>
            </a:extLst>
          </p:cNvPr>
          <p:cNvSpPr/>
          <p:nvPr/>
        </p:nvSpPr>
        <p:spPr>
          <a:xfrm>
            <a:off x="508371" y="1951947"/>
            <a:ext cx="1329872" cy="5943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21">
            <a:extLst>
              <a:ext uri="{FF2B5EF4-FFF2-40B4-BE49-F238E27FC236}">
                <a16:creationId xmlns:a16="http://schemas.microsoft.com/office/drawing/2014/main" id="{529FDB63-132C-BD38-66C6-2E9E80D10BE8}"/>
              </a:ext>
            </a:extLst>
          </p:cNvPr>
          <p:cNvSpPr txBox="1"/>
          <p:nvPr/>
        </p:nvSpPr>
        <p:spPr>
          <a:xfrm>
            <a:off x="1039957" y="2686548"/>
            <a:ext cx="1799771" cy="369332"/>
          </a:xfrm>
          <a:prstGeom prst="rect">
            <a:avLst/>
          </a:prstGeom>
          <a:noFill/>
        </p:spPr>
        <p:txBody>
          <a:bodyPr wrap="square" rtlCol="0">
            <a:spAutoFit/>
          </a:bodyPr>
          <a:lstStyle/>
          <a:p>
            <a:pPr algn="ctr"/>
            <a:r>
              <a:rPr lang="ar-SA" dirty="0">
                <a:latin typeface="GE Dinar Two Medium" panose="020A0503020102020204" pitchFamily="18" charset="-78"/>
                <a:ea typeface="GE Dinar Two Medium" panose="020A0503020102020204" pitchFamily="18" charset="-78"/>
                <a:cs typeface="GE Dinar Two Medium" panose="020A0503020102020204" pitchFamily="18" charset="-78"/>
              </a:rPr>
              <a:t>الاستدامة</a:t>
            </a:r>
          </a:p>
        </p:txBody>
      </p:sp>
      <p:sp>
        <p:nvSpPr>
          <p:cNvPr id="45" name="TextBox 22">
            <a:extLst>
              <a:ext uri="{FF2B5EF4-FFF2-40B4-BE49-F238E27FC236}">
                <a16:creationId xmlns:a16="http://schemas.microsoft.com/office/drawing/2014/main" id="{7036AFA3-D653-FA8C-272A-A114500119BA}"/>
              </a:ext>
            </a:extLst>
          </p:cNvPr>
          <p:cNvSpPr txBox="1"/>
          <p:nvPr/>
        </p:nvSpPr>
        <p:spPr>
          <a:xfrm>
            <a:off x="924488" y="3045386"/>
            <a:ext cx="2105761" cy="2031325"/>
          </a:xfrm>
          <a:prstGeom prst="rect">
            <a:avLst/>
          </a:prstGeom>
          <a:noFill/>
        </p:spPr>
        <p:txBody>
          <a:bodyPr wrap="square" rtlCol="0">
            <a:spAutoFit/>
          </a:bodyPr>
          <a:lstStyle/>
          <a:p>
            <a:pPr marL="285750" indent="-285750">
              <a:buFont typeface="Arial" panose="020B0604020202020204" pitchFamily="34" charset="0"/>
              <a:buChar char="•"/>
              <a:defRPr/>
            </a:pPr>
            <a:r>
              <a:rPr lang="ar-SA" sz="1400" b="1" dirty="0">
                <a:solidFill>
                  <a:prstClr val="black"/>
                </a:solidFill>
                <a:latin typeface="GE SS Two Light" panose="020A0503020102020204" pitchFamily="18" charset="-78"/>
                <a:ea typeface="GE SS Two Light" panose="020A0503020102020204" pitchFamily="18" charset="-78"/>
                <a:cs typeface="GE SS Two Light" panose="020A0503020102020204" pitchFamily="18" charset="-78"/>
              </a:rPr>
              <a:t>ضبط الجودة</a:t>
            </a:r>
          </a:p>
          <a:p>
            <a:pPr marL="285750" indent="-285750">
              <a:buFont typeface="Arial" panose="020B0604020202020204" pitchFamily="34" charset="0"/>
              <a:buChar char="•"/>
              <a:defRPr/>
            </a:pPr>
            <a:r>
              <a:rPr lang="ar-SA" sz="1400" b="1" dirty="0">
                <a:solidFill>
                  <a:prstClr val="black"/>
                </a:solidFill>
                <a:latin typeface="GE SS Two Light" panose="020A0503020102020204" pitchFamily="18" charset="-78"/>
                <a:ea typeface="GE SS Two Light" panose="020A0503020102020204" pitchFamily="18" charset="-78"/>
                <a:cs typeface="GE SS Two Light" panose="020A0503020102020204" pitchFamily="18" charset="-78"/>
              </a:rPr>
              <a:t>أصحاب المصلحة</a:t>
            </a:r>
          </a:p>
          <a:p>
            <a:pPr>
              <a:defRPr/>
            </a:pPr>
            <a:r>
              <a:rPr lang="ar-SA" sz="1400" b="1" dirty="0">
                <a:solidFill>
                  <a:prstClr val="black"/>
                </a:solidFill>
                <a:latin typeface="GE SS Two Light" panose="020A0503020102020204" pitchFamily="18" charset="-78"/>
                <a:ea typeface="GE SS Two Light" panose="020A0503020102020204" pitchFamily="18" charset="-78"/>
                <a:cs typeface="GE SS Two Light" panose="020A0503020102020204" pitchFamily="18" charset="-78"/>
              </a:rPr>
              <a:t>   (داخلي – خارجي)</a:t>
            </a:r>
          </a:p>
          <a:p>
            <a:pPr marL="285750" indent="-285750">
              <a:buFont typeface="Arial" panose="020B0604020202020204" pitchFamily="34" charset="0"/>
              <a:buChar char="•"/>
              <a:defRPr/>
            </a:pPr>
            <a:r>
              <a:rPr lang="ar-SA" sz="1400" b="1" dirty="0">
                <a:solidFill>
                  <a:prstClr val="black"/>
                </a:solidFill>
                <a:latin typeface="GE SS Two Light" panose="020A0503020102020204" pitchFamily="18" charset="-78"/>
                <a:ea typeface="GE SS Two Light" panose="020A0503020102020204" pitchFamily="18" charset="-78"/>
                <a:cs typeface="GE SS Two Light" panose="020A0503020102020204" pitchFamily="18" charset="-78"/>
              </a:rPr>
              <a:t>الابتكار والتكيف</a:t>
            </a:r>
          </a:p>
          <a:p>
            <a:pPr marL="285750" indent="-285750">
              <a:buFont typeface="Arial" panose="020B0604020202020204" pitchFamily="34" charset="0"/>
              <a:buChar char="•"/>
              <a:defRPr/>
            </a:pPr>
            <a:r>
              <a:rPr lang="ar-SA" sz="1400" b="1" dirty="0">
                <a:solidFill>
                  <a:prstClr val="black"/>
                </a:solidFill>
                <a:latin typeface="GE SS Two Light" panose="020A0503020102020204" pitchFamily="18" charset="-78"/>
                <a:ea typeface="GE SS Two Light" panose="020A0503020102020204" pitchFamily="18" charset="-78"/>
                <a:cs typeface="GE SS Two Light" panose="020A0503020102020204" pitchFamily="18" charset="-78"/>
              </a:rPr>
              <a:t>المشاركة المجتمعية </a:t>
            </a:r>
          </a:p>
          <a:p>
            <a:pPr marL="285750" indent="-285750">
              <a:buFont typeface="Arial" panose="020B0604020202020204" pitchFamily="34" charset="0"/>
              <a:buChar char="•"/>
              <a:defRPr/>
            </a:pPr>
            <a:r>
              <a:rPr lang="ar-SA" sz="1400" b="1" dirty="0">
                <a:solidFill>
                  <a:prstClr val="black"/>
                </a:solidFill>
                <a:latin typeface="GE SS Two Light" panose="020A0503020102020204" pitchFamily="18" charset="-78"/>
                <a:ea typeface="GE SS Two Light" panose="020A0503020102020204" pitchFamily="18" charset="-78"/>
                <a:cs typeface="GE SS Two Light" panose="020A0503020102020204" pitchFamily="18" charset="-78"/>
              </a:rPr>
              <a:t>التطوير المهني المستدام </a:t>
            </a:r>
          </a:p>
          <a:p>
            <a:pPr marL="285750" indent="-285750">
              <a:buFont typeface="Arial" panose="020B0604020202020204" pitchFamily="34" charset="0"/>
              <a:buChar char="•"/>
              <a:defRPr/>
            </a:pPr>
            <a:r>
              <a:rPr lang="ar-SA" sz="1400" b="1" dirty="0">
                <a:solidFill>
                  <a:prstClr val="black"/>
                </a:solidFill>
                <a:latin typeface="GE SS Two Light" panose="020A0503020102020204" pitchFamily="18" charset="-78"/>
                <a:ea typeface="GE SS Two Light" panose="020A0503020102020204" pitchFamily="18" charset="-78"/>
                <a:cs typeface="GE SS Two Light" panose="020A0503020102020204" pitchFamily="18" charset="-78"/>
              </a:rPr>
              <a:t>التمويل المستدام </a:t>
            </a:r>
          </a:p>
          <a:p>
            <a:pPr marL="285750" indent="-285750">
              <a:buFont typeface="Arial" panose="020B0604020202020204" pitchFamily="34" charset="0"/>
              <a:buChar char="•"/>
              <a:defRPr/>
            </a:pPr>
            <a:r>
              <a:rPr lang="ar-SA" sz="1400" b="1" dirty="0">
                <a:solidFill>
                  <a:prstClr val="black"/>
                </a:solidFill>
                <a:latin typeface="GE SS Two Light" panose="020A0503020102020204" pitchFamily="18" charset="-78"/>
                <a:ea typeface="GE SS Two Light" panose="020A0503020102020204" pitchFamily="18" charset="-78"/>
                <a:cs typeface="GE SS Two Light" panose="020A0503020102020204" pitchFamily="18" charset="-78"/>
              </a:rPr>
              <a:t>التقييم والمراجعة</a:t>
            </a:r>
          </a:p>
        </p:txBody>
      </p:sp>
      <p:sp>
        <p:nvSpPr>
          <p:cNvPr id="46" name="TextBox 25">
            <a:extLst>
              <a:ext uri="{FF2B5EF4-FFF2-40B4-BE49-F238E27FC236}">
                <a16:creationId xmlns:a16="http://schemas.microsoft.com/office/drawing/2014/main" id="{66FFE546-DC6E-3D38-BFBE-1B2F2EB204D3}"/>
              </a:ext>
            </a:extLst>
          </p:cNvPr>
          <p:cNvSpPr txBox="1"/>
          <p:nvPr/>
        </p:nvSpPr>
        <p:spPr>
          <a:xfrm>
            <a:off x="731776" y="1952443"/>
            <a:ext cx="1092213" cy="584775"/>
          </a:xfrm>
          <a:prstGeom prst="rect">
            <a:avLst/>
          </a:prstGeom>
          <a:noFill/>
        </p:spPr>
        <p:txBody>
          <a:bodyPr wrap="square" rtlCol="0">
            <a:spAutoFit/>
          </a:bodyPr>
          <a:lstStyle/>
          <a:p>
            <a:pPr algn="ctr"/>
            <a:r>
              <a:rPr lang="ar-S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4</a:t>
            </a:r>
            <a:endPar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7" name="Rectangle 26">
            <a:extLst>
              <a:ext uri="{FF2B5EF4-FFF2-40B4-BE49-F238E27FC236}">
                <a16:creationId xmlns:a16="http://schemas.microsoft.com/office/drawing/2014/main" id="{DE2DA644-6EB9-98A3-CA20-61EBC9E1843F}"/>
              </a:ext>
            </a:extLst>
          </p:cNvPr>
          <p:cNvSpPr/>
          <p:nvPr/>
        </p:nvSpPr>
        <p:spPr>
          <a:xfrm>
            <a:off x="3133390" y="1690688"/>
            <a:ext cx="3179696" cy="4847772"/>
          </a:xfrm>
          <a:prstGeom prst="rect">
            <a:avLst/>
          </a:prstGeom>
          <a:solidFill>
            <a:schemeClr val="tx1">
              <a:alpha val="18000"/>
            </a:schemeClr>
          </a:solidFill>
          <a:ln w="38100">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Triangle 27">
            <a:extLst>
              <a:ext uri="{FF2B5EF4-FFF2-40B4-BE49-F238E27FC236}">
                <a16:creationId xmlns:a16="http://schemas.microsoft.com/office/drawing/2014/main" id="{3A9F0538-DF1F-8919-14D8-E20A5FDF4F9F}"/>
              </a:ext>
            </a:extLst>
          </p:cNvPr>
          <p:cNvSpPr/>
          <p:nvPr/>
        </p:nvSpPr>
        <p:spPr>
          <a:xfrm flipH="1" flipV="1">
            <a:off x="3328973" y="2540377"/>
            <a:ext cx="295976" cy="148167"/>
          </a:xfrm>
          <a:prstGeom prst="rtTriangle">
            <a:avLst/>
          </a:prstGeom>
          <a:solidFill>
            <a:srgbClr val="00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8">
            <a:extLst>
              <a:ext uri="{FF2B5EF4-FFF2-40B4-BE49-F238E27FC236}">
                <a16:creationId xmlns:a16="http://schemas.microsoft.com/office/drawing/2014/main" id="{F78305CB-A28A-AC40-D0C5-258C790B4B99}"/>
              </a:ext>
            </a:extLst>
          </p:cNvPr>
          <p:cNvSpPr/>
          <p:nvPr/>
        </p:nvSpPr>
        <p:spPr>
          <a:xfrm>
            <a:off x="3624949" y="1708131"/>
            <a:ext cx="2341371" cy="4223336"/>
          </a:xfrm>
          <a:prstGeom prst="rect">
            <a:avLst/>
          </a:prstGeom>
          <a:solidFill>
            <a:srgbClr val="F4F4F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29">
            <a:extLst>
              <a:ext uri="{FF2B5EF4-FFF2-40B4-BE49-F238E27FC236}">
                <a16:creationId xmlns:a16="http://schemas.microsoft.com/office/drawing/2014/main" id="{8545ADBE-CA0B-67AE-CDE9-91F4BA18343D}"/>
              </a:ext>
            </a:extLst>
          </p:cNvPr>
          <p:cNvSpPr/>
          <p:nvPr/>
        </p:nvSpPr>
        <p:spPr>
          <a:xfrm>
            <a:off x="3328973" y="1951947"/>
            <a:ext cx="1329872" cy="5943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30">
            <a:extLst>
              <a:ext uri="{FF2B5EF4-FFF2-40B4-BE49-F238E27FC236}">
                <a16:creationId xmlns:a16="http://schemas.microsoft.com/office/drawing/2014/main" id="{58A7C66F-E823-B12E-9218-581605F7C9BE}"/>
              </a:ext>
            </a:extLst>
          </p:cNvPr>
          <p:cNvSpPr txBox="1"/>
          <p:nvPr/>
        </p:nvSpPr>
        <p:spPr>
          <a:xfrm>
            <a:off x="3860559" y="2686548"/>
            <a:ext cx="1799771" cy="369332"/>
          </a:xfrm>
          <a:prstGeom prst="rect">
            <a:avLst/>
          </a:prstGeom>
          <a:noFill/>
        </p:spPr>
        <p:txBody>
          <a:bodyPr wrap="square" rtlCol="0">
            <a:spAutoFit/>
          </a:bodyPr>
          <a:lstStyle/>
          <a:p>
            <a:pPr algn="ctr"/>
            <a:r>
              <a:rPr lang="ar-SA" b="1" dirty="0">
                <a:latin typeface="GE Dinar Two Medium" panose="020A0503020102020204" pitchFamily="18" charset="-78"/>
                <a:ea typeface="GE Dinar Two Medium" panose="020A0503020102020204" pitchFamily="18" charset="-78"/>
                <a:cs typeface="GE Dinar Two Medium" panose="020A0503020102020204" pitchFamily="18" charset="-78"/>
              </a:rPr>
              <a:t>البيانات الرصينة</a:t>
            </a:r>
          </a:p>
        </p:txBody>
      </p:sp>
      <p:sp>
        <p:nvSpPr>
          <p:cNvPr id="52" name="TextBox 31">
            <a:extLst>
              <a:ext uri="{FF2B5EF4-FFF2-40B4-BE49-F238E27FC236}">
                <a16:creationId xmlns:a16="http://schemas.microsoft.com/office/drawing/2014/main" id="{1C3DB993-EA7C-714E-21A9-C44488BC8678}"/>
              </a:ext>
            </a:extLst>
          </p:cNvPr>
          <p:cNvSpPr txBox="1"/>
          <p:nvPr/>
        </p:nvSpPr>
        <p:spPr>
          <a:xfrm>
            <a:off x="3737386" y="3052227"/>
            <a:ext cx="2105761" cy="1169551"/>
          </a:xfrm>
          <a:prstGeom prst="rect">
            <a:avLst/>
          </a:prstGeom>
          <a:noFill/>
        </p:spPr>
        <p:txBody>
          <a:bodyPr wrap="square" rtlCol="0">
            <a:spAutoFit/>
          </a:bodyPr>
          <a:lstStyle/>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400" b="1" dirty="0">
                <a:solidFill>
                  <a:prstClr val="black"/>
                </a:solidFill>
                <a:latin typeface="GE SS Two Light" panose="020A0503020102020204" pitchFamily="18" charset="-78"/>
                <a:ea typeface="GE SS Two Light" panose="020A0503020102020204" pitchFamily="18" charset="-78"/>
                <a:cs typeface="GE SS Two Light" panose="020A0503020102020204" pitchFamily="18" charset="-78"/>
              </a:rPr>
              <a:t>الدقة </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400" b="1" dirty="0">
                <a:solidFill>
                  <a:prstClr val="black"/>
                </a:solidFill>
                <a:latin typeface="GE SS Two Light" panose="020A0503020102020204" pitchFamily="18" charset="-78"/>
                <a:ea typeface="GE SS Two Light" panose="020A0503020102020204" pitchFamily="18" charset="-78"/>
                <a:cs typeface="GE SS Two Light" panose="020A0503020102020204" pitchFamily="18" charset="-78"/>
              </a:rPr>
              <a:t>المصداقية </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400" b="1" dirty="0">
                <a:solidFill>
                  <a:prstClr val="black"/>
                </a:solidFill>
                <a:latin typeface="GE SS Two Light" panose="020A0503020102020204" pitchFamily="18" charset="-78"/>
                <a:ea typeface="GE SS Two Light" panose="020A0503020102020204" pitchFamily="18" charset="-78"/>
                <a:cs typeface="GE SS Two Light" panose="020A0503020102020204" pitchFamily="18" charset="-78"/>
              </a:rPr>
              <a:t>التحقق</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400" b="1" dirty="0">
                <a:solidFill>
                  <a:prstClr val="black"/>
                </a:solidFill>
                <a:latin typeface="GE SS Two Light" panose="020A0503020102020204" pitchFamily="18" charset="-78"/>
                <a:ea typeface="GE SS Two Light" panose="020A0503020102020204" pitchFamily="18" charset="-78"/>
                <a:cs typeface="GE SS Two Light" panose="020A0503020102020204" pitchFamily="18" charset="-78"/>
              </a:rPr>
              <a:t>التحليل الموضوعي</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400" b="1" dirty="0">
                <a:solidFill>
                  <a:prstClr val="black"/>
                </a:solidFill>
                <a:latin typeface="GE SS Two Light" panose="020A0503020102020204" pitchFamily="18" charset="-78"/>
                <a:ea typeface="GE SS Two Light" panose="020A0503020102020204" pitchFamily="18" charset="-78"/>
                <a:cs typeface="GE SS Two Light" panose="020A0503020102020204" pitchFamily="18" charset="-78"/>
              </a:rPr>
              <a:t>التحديث المنتظم</a:t>
            </a:r>
          </a:p>
        </p:txBody>
      </p:sp>
      <p:sp>
        <p:nvSpPr>
          <p:cNvPr id="53" name="TextBox 33">
            <a:extLst>
              <a:ext uri="{FF2B5EF4-FFF2-40B4-BE49-F238E27FC236}">
                <a16:creationId xmlns:a16="http://schemas.microsoft.com/office/drawing/2014/main" id="{4753461E-4E07-FF6F-FFD6-74B12A1C9905}"/>
              </a:ext>
            </a:extLst>
          </p:cNvPr>
          <p:cNvSpPr txBox="1"/>
          <p:nvPr/>
        </p:nvSpPr>
        <p:spPr>
          <a:xfrm>
            <a:off x="3552378" y="1952443"/>
            <a:ext cx="1092213" cy="584775"/>
          </a:xfrm>
          <a:prstGeom prst="rect">
            <a:avLst/>
          </a:prstGeom>
          <a:noFill/>
        </p:spPr>
        <p:txBody>
          <a:bodyPr wrap="square" rtlCol="0">
            <a:spAutoFit/>
          </a:bodyPr>
          <a:lstStyle/>
          <a:p>
            <a:pPr algn="ctr"/>
            <a:r>
              <a:rPr lang="ar-S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3</a:t>
            </a:r>
            <a:endPar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4" name="Rectangle 34">
            <a:extLst>
              <a:ext uri="{FF2B5EF4-FFF2-40B4-BE49-F238E27FC236}">
                <a16:creationId xmlns:a16="http://schemas.microsoft.com/office/drawing/2014/main" id="{9B9E5EAF-BE5D-6784-F195-8E956A1B8BFF}"/>
              </a:ext>
            </a:extLst>
          </p:cNvPr>
          <p:cNvSpPr/>
          <p:nvPr/>
        </p:nvSpPr>
        <p:spPr>
          <a:xfrm>
            <a:off x="5924965" y="1969886"/>
            <a:ext cx="3162778" cy="4568574"/>
          </a:xfrm>
          <a:prstGeom prst="rect">
            <a:avLst/>
          </a:prstGeom>
          <a:solidFill>
            <a:schemeClr val="tx1">
              <a:alpha val="18000"/>
            </a:schemeClr>
          </a:solidFill>
          <a:ln w="38100">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Triangle 35">
            <a:extLst>
              <a:ext uri="{FF2B5EF4-FFF2-40B4-BE49-F238E27FC236}">
                <a16:creationId xmlns:a16="http://schemas.microsoft.com/office/drawing/2014/main" id="{66DE7AC4-D0AA-4EDE-2B94-4EE9F62E0823}"/>
              </a:ext>
            </a:extLst>
          </p:cNvPr>
          <p:cNvSpPr/>
          <p:nvPr/>
        </p:nvSpPr>
        <p:spPr>
          <a:xfrm flipH="1" flipV="1">
            <a:off x="6103630" y="2540377"/>
            <a:ext cx="295976" cy="148167"/>
          </a:xfrm>
          <a:prstGeom prst="rtTriangle">
            <a:avLst/>
          </a:prstGeom>
          <a:solidFill>
            <a:srgbClr val="00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36">
            <a:extLst>
              <a:ext uri="{FF2B5EF4-FFF2-40B4-BE49-F238E27FC236}">
                <a16:creationId xmlns:a16="http://schemas.microsoft.com/office/drawing/2014/main" id="{74B9314D-91A1-E96B-6795-7C1C401CB28D}"/>
              </a:ext>
            </a:extLst>
          </p:cNvPr>
          <p:cNvSpPr/>
          <p:nvPr/>
        </p:nvSpPr>
        <p:spPr>
          <a:xfrm>
            <a:off x="6399606" y="1690688"/>
            <a:ext cx="2341371" cy="4240779"/>
          </a:xfrm>
          <a:prstGeom prst="rect">
            <a:avLst/>
          </a:prstGeom>
          <a:solidFill>
            <a:srgbClr val="F4F4F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37">
            <a:extLst>
              <a:ext uri="{FF2B5EF4-FFF2-40B4-BE49-F238E27FC236}">
                <a16:creationId xmlns:a16="http://schemas.microsoft.com/office/drawing/2014/main" id="{26CCA0EE-5871-9E66-171B-54D364E6D9DB}"/>
              </a:ext>
            </a:extLst>
          </p:cNvPr>
          <p:cNvSpPr/>
          <p:nvPr/>
        </p:nvSpPr>
        <p:spPr>
          <a:xfrm>
            <a:off x="6103630" y="1951947"/>
            <a:ext cx="1329872" cy="59436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38">
            <a:extLst>
              <a:ext uri="{FF2B5EF4-FFF2-40B4-BE49-F238E27FC236}">
                <a16:creationId xmlns:a16="http://schemas.microsoft.com/office/drawing/2014/main" id="{06B298DF-3DFB-D7EC-91A8-8C60623DC256}"/>
              </a:ext>
            </a:extLst>
          </p:cNvPr>
          <p:cNvSpPr txBox="1"/>
          <p:nvPr/>
        </p:nvSpPr>
        <p:spPr>
          <a:xfrm>
            <a:off x="6636424" y="2611148"/>
            <a:ext cx="1799771" cy="338554"/>
          </a:xfrm>
          <a:prstGeom prst="rect">
            <a:avLst/>
          </a:prstGeom>
          <a:noFill/>
        </p:spPr>
        <p:txBody>
          <a:bodyPr wrap="square" rtlCol="0">
            <a:spAutoFit/>
          </a:bodyPr>
          <a:lstStyle/>
          <a:p>
            <a:pPr algn="ctr"/>
            <a:r>
              <a:rPr lang="ar-SA" sz="1600" b="1" dirty="0">
                <a:latin typeface="Open Sans" panose="020B0606030504020204" pitchFamily="34" charset="0"/>
                <a:ea typeface="Open Sans" panose="020B0606030504020204" pitchFamily="34" charset="0"/>
                <a:cs typeface="GE Dinar Two Medium" panose="020A0503020102020204"/>
              </a:rPr>
              <a:t>الموارد والتمويل</a:t>
            </a:r>
          </a:p>
        </p:txBody>
      </p:sp>
      <p:sp>
        <p:nvSpPr>
          <p:cNvPr id="59" name="TextBox 39">
            <a:extLst>
              <a:ext uri="{FF2B5EF4-FFF2-40B4-BE49-F238E27FC236}">
                <a16:creationId xmlns:a16="http://schemas.microsoft.com/office/drawing/2014/main" id="{99CADD9C-12EB-F547-23EC-10E3F9C1C384}"/>
              </a:ext>
            </a:extLst>
          </p:cNvPr>
          <p:cNvSpPr txBox="1"/>
          <p:nvPr/>
        </p:nvSpPr>
        <p:spPr>
          <a:xfrm>
            <a:off x="6503361" y="2961061"/>
            <a:ext cx="2105761" cy="2062103"/>
          </a:xfrm>
          <a:prstGeom prst="rect">
            <a:avLst/>
          </a:prstGeom>
          <a:noFill/>
        </p:spPr>
        <p:txBody>
          <a:bodyPr wrap="square" rtlCol="0">
            <a:spAutoFit/>
          </a:bodyPr>
          <a:lstStyle/>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SA" sz="1400" b="1" i="0" u="none" strike="noStrike" kern="1200" cap="none" spc="0" normalizeH="0" baseline="0" noProof="0" dirty="0">
                <a:ln>
                  <a:noFill/>
                </a:ln>
                <a:solidFill>
                  <a:prstClr val="black"/>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rPr>
              <a:t>مخصصات البرامج</a:t>
            </a:r>
            <a:r>
              <a:rPr lang="ar-SA" sz="1400" b="1" dirty="0">
                <a:solidFill>
                  <a:prstClr val="black"/>
                </a:solidFill>
                <a:latin typeface="GE SS Two Light" panose="020A0503020102020204" pitchFamily="18" charset="-78"/>
                <a:ea typeface="GE SS Two Light" panose="020A0503020102020204" pitchFamily="18" charset="-78"/>
                <a:cs typeface="GE SS Two Light" panose="020A0503020102020204" pitchFamily="18" charset="-78"/>
              </a:rPr>
              <a:t> الوزارية</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SA" sz="1400" b="1" i="0" u="none" strike="noStrike" kern="1200" cap="none" spc="0" normalizeH="0" baseline="0" noProof="0" dirty="0">
                <a:ln>
                  <a:noFill/>
                </a:ln>
                <a:solidFill>
                  <a:prstClr val="black"/>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rPr>
              <a:t> المانحون والدعم الخارجي</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400" b="1" dirty="0">
                <a:solidFill>
                  <a:prstClr val="black"/>
                </a:solidFill>
                <a:latin typeface="GE SS Two Light" panose="020A0503020102020204" pitchFamily="18" charset="-78"/>
                <a:ea typeface="GE SS Two Light" panose="020A0503020102020204" pitchFamily="18" charset="-78"/>
                <a:cs typeface="GE SS Two Light" panose="020A0503020102020204" pitchFamily="18" charset="-78"/>
              </a:rPr>
              <a:t>الشراكات مع القطاع الخاص</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SA" sz="1400" b="1" i="0" u="none" strike="noStrike" kern="1200" cap="none" spc="0" normalizeH="0" baseline="0" noProof="0" dirty="0">
                <a:ln>
                  <a:noFill/>
                </a:ln>
                <a:solidFill>
                  <a:prstClr val="black"/>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rPr>
              <a:t>البرامج المشتركة مع </a:t>
            </a:r>
            <a:r>
              <a:rPr lang="ar-SA" sz="1600" b="1" dirty="0">
                <a:solidFill>
                  <a:prstClr val="black"/>
                </a:solidFill>
                <a:latin typeface="GE SS Two Light" panose="020A0503020102020204" pitchFamily="18" charset="-78"/>
                <a:ea typeface="GE SS Two Light" panose="020A0503020102020204" pitchFamily="18" charset="-78"/>
                <a:cs typeface="GE SS Two Light" panose="020A0503020102020204" pitchFamily="18" charset="-78"/>
              </a:rPr>
              <a:t>المؤسسات</a:t>
            </a:r>
            <a:r>
              <a:rPr kumimoji="0" lang="ar-SA" sz="1400" b="1" i="0" u="none" strike="noStrike" kern="1200" cap="none" spc="0" normalizeH="0" baseline="0" noProof="0" dirty="0">
                <a:ln>
                  <a:noFill/>
                </a:ln>
                <a:solidFill>
                  <a:prstClr val="black"/>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rPr>
              <a:t> التعليمية العليا</a:t>
            </a:r>
          </a:p>
        </p:txBody>
      </p:sp>
      <p:sp>
        <p:nvSpPr>
          <p:cNvPr id="60" name="TextBox 41">
            <a:extLst>
              <a:ext uri="{FF2B5EF4-FFF2-40B4-BE49-F238E27FC236}">
                <a16:creationId xmlns:a16="http://schemas.microsoft.com/office/drawing/2014/main" id="{776C965D-0CEE-A53A-4852-26889BB20CAA}"/>
              </a:ext>
            </a:extLst>
          </p:cNvPr>
          <p:cNvSpPr txBox="1"/>
          <p:nvPr/>
        </p:nvSpPr>
        <p:spPr>
          <a:xfrm>
            <a:off x="6327035" y="1952443"/>
            <a:ext cx="1092213" cy="584775"/>
          </a:xfrm>
          <a:prstGeom prst="rect">
            <a:avLst/>
          </a:prstGeom>
          <a:noFill/>
        </p:spPr>
        <p:txBody>
          <a:bodyPr wrap="square" rtlCol="0">
            <a:spAutoFit/>
          </a:bodyPr>
          <a:lstStyle/>
          <a:p>
            <a:pPr algn="ctr"/>
            <a:r>
              <a:rPr lang="ar-S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endPar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1" name="Rectangle 42">
            <a:extLst>
              <a:ext uri="{FF2B5EF4-FFF2-40B4-BE49-F238E27FC236}">
                <a16:creationId xmlns:a16="http://schemas.microsoft.com/office/drawing/2014/main" id="{10AC882E-672E-37FA-0141-19F8B1E766C4}"/>
              </a:ext>
            </a:extLst>
          </p:cNvPr>
          <p:cNvSpPr/>
          <p:nvPr/>
        </p:nvSpPr>
        <p:spPr>
          <a:xfrm>
            <a:off x="8728649" y="1969886"/>
            <a:ext cx="3171197" cy="4568574"/>
          </a:xfrm>
          <a:prstGeom prst="rect">
            <a:avLst/>
          </a:prstGeom>
          <a:solidFill>
            <a:schemeClr val="tx1">
              <a:alpha val="18000"/>
            </a:schemeClr>
          </a:solidFill>
          <a:ln w="38100">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ight Triangle 43">
            <a:extLst>
              <a:ext uri="{FF2B5EF4-FFF2-40B4-BE49-F238E27FC236}">
                <a16:creationId xmlns:a16="http://schemas.microsoft.com/office/drawing/2014/main" id="{423E7AC0-4115-9D25-01F8-B5B9F4B377A7}"/>
              </a:ext>
            </a:extLst>
          </p:cNvPr>
          <p:cNvSpPr/>
          <p:nvPr/>
        </p:nvSpPr>
        <p:spPr>
          <a:xfrm flipH="1" flipV="1">
            <a:off x="8915734" y="2540377"/>
            <a:ext cx="295976" cy="148167"/>
          </a:xfrm>
          <a:prstGeom prst="rtTriangle">
            <a:avLst/>
          </a:prstGeom>
          <a:solidFill>
            <a:srgbClr val="461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44">
            <a:extLst>
              <a:ext uri="{FF2B5EF4-FFF2-40B4-BE49-F238E27FC236}">
                <a16:creationId xmlns:a16="http://schemas.microsoft.com/office/drawing/2014/main" id="{4E57109E-FF80-6DAC-67B3-67F569C055C4}"/>
              </a:ext>
            </a:extLst>
          </p:cNvPr>
          <p:cNvSpPr/>
          <p:nvPr/>
        </p:nvSpPr>
        <p:spPr>
          <a:xfrm>
            <a:off x="9211710" y="1690688"/>
            <a:ext cx="2341371" cy="4240779"/>
          </a:xfrm>
          <a:prstGeom prst="rect">
            <a:avLst/>
          </a:prstGeom>
          <a:solidFill>
            <a:srgbClr val="F4F4F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45">
            <a:extLst>
              <a:ext uri="{FF2B5EF4-FFF2-40B4-BE49-F238E27FC236}">
                <a16:creationId xmlns:a16="http://schemas.microsoft.com/office/drawing/2014/main" id="{24F2E440-8C0D-8EAE-89B1-01C4D2A6E642}"/>
              </a:ext>
            </a:extLst>
          </p:cNvPr>
          <p:cNvSpPr/>
          <p:nvPr/>
        </p:nvSpPr>
        <p:spPr>
          <a:xfrm>
            <a:off x="8915734" y="1951947"/>
            <a:ext cx="1329872" cy="5943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46">
            <a:extLst>
              <a:ext uri="{FF2B5EF4-FFF2-40B4-BE49-F238E27FC236}">
                <a16:creationId xmlns:a16="http://schemas.microsoft.com/office/drawing/2014/main" id="{9B257D07-638F-A82D-FAFC-B9BF011EE58B}"/>
              </a:ext>
            </a:extLst>
          </p:cNvPr>
          <p:cNvSpPr txBox="1"/>
          <p:nvPr/>
        </p:nvSpPr>
        <p:spPr>
          <a:xfrm>
            <a:off x="9447320" y="2686548"/>
            <a:ext cx="1799771" cy="646331"/>
          </a:xfrm>
          <a:prstGeom prst="rect">
            <a:avLst/>
          </a:prstGeom>
          <a:noFill/>
        </p:spPr>
        <p:txBody>
          <a:bodyPr wrap="square" rtlCol="0">
            <a:spAutoFit/>
          </a:bodyPr>
          <a:lstStyle/>
          <a:p>
            <a:pPr algn="ctr"/>
            <a:r>
              <a:rPr lang="ar-SA" dirty="0">
                <a:latin typeface="Open Sans" panose="020B0606030504020204" pitchFamily="34" charset="0"/>
                <a:ea typeface="Open Sans" panose="020B0606030504020204" pitchFamily="34" charset="0"/>
                <a:cs typeface="GE Dinar Two Medium" panose="020A0503020102020204"/>
              </a:rPr>
              <a:t>الالتزام والامتثال</a:t>
            </a:r>
          </a:p>
          <a:p>
            <a:pPr algn="ctr"/>
            <a:endParaRPr lang="en-US" b="1" dirty="0">
              <a:latin typeface="Open Sans" panose="020B0606030504020204" pitchFamily="34" charset="0"/>
              <a:ea typeface="Open Sans" panose="020B0606030504020204" pitchFamily="34" charset="0"/>
              <a:cs typeface="Open Sans" panose="020B0606030504020204" pitchFamily="34" charset="0"/>
            </a:endParaRPr>
          </a:p>
        </p:txBody>
      </p:sp>
      <p:sp>
        <p:nvSpPr>
          <p:cNvPr id="66" name="TextBox 47">
            <a:extLst>
              <a:ext uri="{FF2B5EF4-FFF2-40B4-BE49-F238E27FC236}">
                <a16:creationId xmlns:a16="http://schemas.microsoft.com/office/drawing/2014/main" id="{C8A484D4-63F8-6DA2-1D5C-47A35C62CD8D}"/>
              </a:ext>
            </a:extLst>
          </p:cNvPr>
          <p:cNvSpPr txBox="1"/>
          <p:nvPr/>
        </p:nvSpPr>
        <p:spPr>
          <a:xfrm>
            <a:off x="9273393" y="3010858"/>
            <a:ext cx="2105761" cy="1600438"/>
          </a:xfrm>
          <a:prstGeom prst="rect">
            <a:avLst/>
          </a:prstGeom>
          <a:noFill/>
        </p:spPr>
        <p:txBody>
          <a:bodyPr wrap="square" rtlCol="0">
            <a:spAutoFit/>
          </a:bodyPr>
          <a:lstStyle/>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SA" sz="1400" b="1" i="0" u="none" strike="noStrike" kern="1200" cap="none" spc="0" normalizeH="0" baseline="0" noProof="0" dirty="0">
                <a:ln>
                  <a:noFill/>
                </a:ln>
                <a:solidFill>
                  <a:prstClr val="black"/>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rPr>
              <a:t>السياسات والإجراءات</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400" b="1" dirty="0">
                <a:solidFill>
                  <a:prstClr val="black"/>
                </a:solidFill>
                <a:latin typeface="GE SS Two Light" panose="020A0503020102020204" pitchFamily="18" charset="-78"/>
                <a:ea typeface="GE SS Two Light" panose="020A0503020102020204" pitchFamily="18" charset="-78"/>
                <a:cs typeface="GE SS Two Light" panose="020A0503020102020204" pitchFamily="18" charset="-78"/>
              </a:rPr>
              <a:t>الامتثال الأخلاقي</a:t>
            </a:r>
            <a:r>
              <a:rPr kumimoji="0" lang="ar-SA" sz="1400" b="1" i="0" u="none" strike="noStrike" kern="1200" cap="none" spc="0" normalizeH="0" baseline="0" noProof="0" dirty="0">
                <a:ln>
                  <a:noFill/>
                </a:ln>
                <a:solidFill>
                  <a:prstClr val="black"/>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rPr>
              <a:t> </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400" b="1" dirty="0">
                <a:solidFill>
                  <a:prstClr val="black"/>
                </a:solidFill>
                <a:latin typeface="GE SS Two Light" panose="020A0503020102020204" pitchFamily="18" charset="-78"/>
                <a:ea typeface="GE SS Two Light" panose="020A0503020102020204" pitchFamily="18" charset="-78"/>
                <a:cs typeface="GE SS Two Light" panose="020A0503020102020204" pitchFamily="18" charset="-78"/>
              </a:rPr>
              <a:t>التدريب والتطوير </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SA" sz="1400" b="1" i="0" u="none" strike="noStrike" kern="1200" cap="none" spc="0" normalizeH="0" baseline="0" noProof="0" dirty="0">
                <a:ln>
                  <a:noFill/>
                </a:ln>
                <a:solidFill>
                  <a:prstClr val="black"/>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rPr>
              <a:t> المسؤولية والمساءلة </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400" b="1" dirty="0">
                <a:solidFill>
                  <a:prstClr val="black"/>
                </a:solidFill>
                <a:latin typeface="GE SS Two Light" panose="020A0503020102020204" pitchFamily="18" charset="-78"/>
                <a:ea typeface="GE SS Two Light" panose="020A0503020102020204" pitchFamily="18" charset="-78"/>
                <a:cs typeface="GE SS Two Light" panose="020A0503020102020204" pitchFamily="18" charset="-78"/>
              </a:rPr>
              <a:t>التواصل الفعّال </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SA" sz="1400" b="1" i="0" u="none" strike="noStrike" kern="1200" cap="none" spc="0" normalizeH="0" baseline="0" noProof="0" dirty="0">
                <a:ln>
                  <a:noFill/>
                </a:ln>
                <a:solidFill>
                  <a:prstClr val="black"/>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rPr>
              <a:t>التقييم والمراجعة </a:t>
            </a:r>
          </a:p>
        </p:txBody>
      </p:sp>
      <p:sp>
        <p:nvSpPr>
          <p:cNvPr id="67" name="TextBox 49">
            <a:extLst>
              <a:ext uri="{FF2B5EF4-FFF2-40B4-BE49-F238E27FC236}">
                <a16:creationId xmlns:a16="http://schemas.microsoft.com/office/drawing/2014/main" id="{A8CB75E7-1A76-79E8-0A6F-0A274FD24183}"/>
              </a:ext>
            </a:extLst>
          </p:cNvPr>
          <p:cNvSpPr txBox="1"/>
          <p:nvPr/>
        </p:nvSpPr>
        <p:spPr>
          <a:xfrm>
            <a:off x="9139139" y="1952443"/>
            <a:ext cx="1092213" cy="584775"/>
          </a:xfrm>
          <a:prstGeom prst="rect">
            <a:avLst/>
          </a:prstGeom>
          <a:solidFill>
            <a:srgbClr val="00B0F0"/>
          </a:solidFill>
        </p:spPr>
        <p:txBody>
          <a:bodyPr wrap="square" rtlCol="0">
            <a:spAutoFit/>
          </a:bodyPr>
          <a:lstStyle/>
          <a:p>
            <a:pPr algn="ctr"/>
            <a:r>
              <a:rPr lang="ar-S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endPar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8" name="Graphic 51" descr="Document">
            <a:extLst>
              <a:ext uri="{FF2B5EF4-FFF2-40B4-BE49-F238E27FC236}">
                <a16:creationId xmlns:a16="http://schemas.microsoft.com/office/drawing/2014/main" id="{B02BBCA7-9DB5-70A9-9EA4-30C5479C6F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19032" y="4891121"/>
            <a:ext cx="914400" cy="914400"/>
          </a:xfrm>
          <a:prstGeom prst="rect">
            <a:avLst/>
          </a:prstGeom>
        </p:spPr>
      </p:pic>
      <p:pic>
        <p:nvPicPr>
          <p:cNvPr id="69" name="Graphic 53" descr="Advertising">
            <a:extLst>
              <a:ext uri="{FF2B5EF4-FFF2-40B4-BE49-F238E27FC236}">
                <a16:creationId xmlns:a16="http://schemas.microsoft.com/office/drawing/2014/main" id="{C2768D4A-BE32-8A69-6C14-481C671115F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55209" y="4892307"/>
            <a:ext cx="914400" cy="914400"/>
          </a:xfrm>
          <a:prstGeom prst="rect">
            <a:avLst/>
          </a:prstGeom>
        </p:spPr>
      </p:pic>
      <p:pic>
        <p:nvPicPr>
          <p:cNvPr id="70" name="Graphic 55" descr="Diploma">
            <a:extLst>
              <a:ext uri="{FF2B5EF4-FFF2-40B4-BE49-F238E27FC236}">
                <a16:creationId xmlns:a16="http://schemas.microsoft.com/office/drawing/2014/main" id="{E3C9A37D-BC4E-A26A-DE82-BC85CE98649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03244" y="4891121"/>
            <a:ext cx="914400" cy="914400"/>
          </a:xfrm>
          <a:prstGeom prst="rect">
            <a:avLst/>
          </a:prstGeom>
        </p:spPr>
      </p:pic>
      <p:pic>
        <p:nvPicPr>
          <p:cNvPr id="71" name="Graphic 57" descr="Lightbulb and pencil">
            <a:extLst>
              <a:ext uri="{FF2B5EF4-FFF2-40B4-BE49-F238E27FC236}">
                <a16:creationId xmlns:a16="http://schemas.microsoft.com/office/drawing/2014/main" id="{29D63F4F-0B88-9940-D057-480865B2618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07233" y="4961959"/>
            <a:ext cx="914400" cy="843561"/>
          </a:xfrm>
          <a:prstGeom prst="rect">
            <a:avLst/>
          </a:prstGeom>
        </p:spPr>
      </p:pic>
      <p:sp>
        <p:nvSpPr>
          <p:cNvPr id="72" name="Rectangle 58">
            <a:extLst>
              <a:ext uri="{FF2B5EF4-FFF2-40B4-BE49-F238E27FC236}">
                <a16:creationId xmlns:a16="http://schemas.microsoft.com/office/drawing/2014/main" id="{B33DD16E-6AA8-1187-4436-3707EE55E9AB}"/>
              </a:ext>
            </a:extLst>
          </p:cNvPr>
          <p:cNvSpPr/>
          <p:nvPr/>
        </p:nvSpPr>
        <p:spPr>
          <a:xfrm>
            <a:off x="812846" y="5826549"/>
            <a:ext cx="2320544" cy="850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59">
            <a:extLst>
              <a:ext uri="{FF2B5EF4-FFF2-40B4-BE49-F238E27FC236}">
                <a16:creationId xmlns:a16="http://schemas.microsoft.com/office/drawing/2014/main" id="{366A4705-9EF0-592B-CAA4-575B6F4D7AD4}"/>
              </a:ext>
            </a:extLst>
          </p:cNvPr>
          <p:cNvSpPr/>
          <p:nvPr/>
        </p:nvSpPr>
        <p:spPr>
          <a:xfrm>
            <a:off x="3640471" y="5822294"/>
            <a:ext cx="2320544" cy="8507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60">
            <a:extLst>
              <a:ext uri="{FF2B5EF4-FFF2-40B4-BE49-F238E27FC236}">
                <a16:creationId xmlns:a16="http://schemas.microsoft.com/office/drawing/2014/main" id="{BCD463D6-E26A-5A97-3916-54DCFE8C597F}"/>
              </a:ext>
            </a:extLst>
          </p:cNvPr>
          <p:cNvSpPr/>
          <p:nvPr/>
        </p:nvSpPr>
        <p:spPr>
          <a:xfrm>
            <a:off x="6410019" y="5823384"/>
            <a:ext cx="2320544" cy="8507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61">
            <a:extLst>
              <a:ext uri="{FF2B5EF4-FFF2-40B4-BE49-F238E27FC236}">
                <a16:creationId xmlns:a16="http://schemas.microsoft.com/office/drawing/2014/main" id="{D0D57A93-B25D-D368-9EEF-57D817F90E67}"/>
              </a:ext>
            </a:extLst>
          </p:cNvPr>
          <p:cNvSpPr/>
          <p:nvPr/>
        </p:nvSpPr>
        <p:spPr>
          <a:xfrm>
            <a:off x="9227372" y="5822294"/>
            <a:ext cx="2320544" cy="850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reeform 9">
            <a:extLst>
              <a:ext uri="{FF2B5EF4-FFF2-40B4-BE49-F238E27FC236}">
                <a16:creationId xmlns:a16="http://schemas.microsoft.com/office/drawing/2014/main" id="{B7913791-ECAC-4238-AC99-CC86FE0CEEF2}"/>
              </a:ext>
            </a:extLst>
          </p:cNvPr>
          <p:cNvSpPr/>
          <p:nvPr/>
        </p:nvSpPr>
        <p:spPr>
          <a:xfrm>
            <a:off x="11276416" y="197830"/>
            <a:ext cx="759331" cy="380737"/>
          </a:xfrm>
          <a:custGeom>
            <a:avLst/>
            <a:gdLst/>
            <a:ahLst/>
            <a:cxnLst/>
            <a:rect l="l" t="t" r="r" b="b"/>
            <a:pathLst>
              <a:path w="1138997" h="571105">
                <a:moveTo>
                  <a:pt x="0" y="0"/>
                </a:moveTo>
                <a:lnTo>
                  <a:pt x="1138997" y="0"/>
                </a:lnTo>
                <a:lnTo>
                  <a:pt x="1138997" y="571105"/>
                </a:lnTo>
                <a:lnTo>
                  <a:pt x="0" y="571105"/>
                </a:lnTo>
                <a:lnTo>
                  <a:pt x="0" y="0"/>
                </a:lnTo>
                <a:close/>
              </a:path>
            </a:pathLst>
          </a:custGeom>
          <a:blipFill>
            <a:blip r:embed="rId10">
              <a:extLst>
                <a:ext uri="{96DAC541-7B7A-43D3-8B79-37D633B846F1}">
                  <asvg:svgBlip xmlns:asvg="http://schemas.microsoft.com/office/drawing/2016/SVG/main" r:embed="rId11"/>
                </a:ext>
              </a:extLst>
            </a:blip>
            <a:stretch>
              <a:fillRect b="-100439"/>
            </a:stretch>
          </a:blipFill>
        </p:spPr>
        <p:txBody>
          <a:bodyPr/>
          <a:lstStyle/>
          <a:p>
            <a:endParaRPr lang="ar-SA" sz="1200"/>
          </a:p>
        </p:txBody>
      </p:sp>
      <p:pic>
        <p:nvPicPr>
          <p:cNvPr id="5" name="Picture 2" descr="مرحبا بمنسوبي وزارة التعليم - يداوي">
            <a:extLst>
              <a:ext uri="{FF2B5EF4-FFF2-40B4-BE49-F238E27FC236}">
                <a16:creationId xmlns:a16="http://schemas.microsoft.com/office/drawing/2014/main" id="{2B2AA3C2-EE5D-4C96-C451-989EF01C640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2132" y="164389"/>
            <a:ext cx="1040268" cy="1040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025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زوايا مستديرة 4">
            <a:extLst>
              <a:ext uri="{FF2B5EF4-FFF2-40B4-BE49-F238E27FC236}">
                <a16:creationId xmlns:a16="http://schemas.microsoft.com/office/drawing/2014/main" id="{3ECE5AEF-C93B-22C9-B439-81F22D5C7980}"/>
              </a:ext>
            </a:extLst>
          </p:cNvPr>
          <p:cNvSpPr/>
          <p:nvPr/>
        </p:nvSpPr>
        <p:spPr>
          <a:xfrm>
            <a:off x="7351594" y="2281780"/>
            <a:ext cx="2379319" cy="274795"/>
          </a:xfrm>
          <a:prstGeom prst="roundRect">
            <a:avLst/>
          </a:prstGeom>
          <a:solidFill>
            <a:srgbClr val="169286"/>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lnSpc>
                <a:spcPct val="50000"/>
              </a:lnSpc>
            </a:pPr>
            <a:r>
              <a:rPr lang="ar-SA" sz="919"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rPr>
              <a:t>الدعم</a:t>
            </a:r>
            <a:r>
              <a:rPr lang="ar-SA" sz="1504" dirty="0">
                <a:solidFill>
                  <a:schemeClr val="bg1"/>
                </a:solidFill>
              </a:rPr>
              <a:t> </a:t>
            </a:r>
            <a:r>
              <a:rPr lang="ar-SA" sz="919"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rPr>
              <a:t>المركزي</a:t>
            </a:r>
            <a:r>
              <a:rPr lang="ar-SA" sz="1504" dirty="0">
                <a:solidFill>
                  <a:schemeClr val="bg1"/>
                </a:solidFill>
              </a:rPr>
              <a:t> </a:t>
            </a:r>
            <a:r>
              <a:rPr lang="ar-SA" sz="919"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rPr>
              <a:t>(التوجيه التنازلي )</a:t>
            </a:r>
          </a:p>
        </p:txBody>
      </p:sp>
      <p:sp>
        <p:nvSpPr>
          <p:cNvPr id="6" name="مستطيل: زوايا مستديرة 5">
            <a:extLst>
              <a:ext uri="{FF2B5EF4-FFF2-40B4-BE49-F238E27FC236}">
                <a16:creationId xmlns:a16="http://schemas.microsoft.com/office/drawing/2014/main" id="{F57D28C8-5B58-5582-D65A-BA591886E250}"/>
              </a:ext>
            </a:extLst>
          </p:cNvPr>
          <p:cNvSpPr/>
          <p:nvPr/>
        </p:nvSpPr>
        <p:spPr>
          <a:xfrm rot="16200000">
            <a:off x="634324" y="4135072"/>
            <a:ext cx="2379320" cy="401277"/>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lnSpc>
                <a:spcPct val="50000"/>
              </a:lnSpc>
            </a:pPr>
            <a:r>
              <a:rPr lang="ar-SA" sz="1003" dirty="0">
                <a:solidFill>
                  <a:schemeClr val="tx1"/>
                </a:solidFill>
                <a:latin typeface="GE SS Two Medium" panose="020A0503020102020204" pitchFamily="18" charset="-78"/>
                <a:ea typeface="GE SS Two Medium" panose="020A0503020102020204" pitchFamily="18" charset="-78"/>
                <a:cs typeface="GE SS Two Medium" panose="020A0503020102020204" pitchFamily="18" charset="-78"/>
              </a:rPr>
              <a:t>ضبط الجودة</a:t>
            </a:r>
          </a:p>
        </p:txBody>
      </p:sp>
      <p:sp>
        <p:nvSpPr>
          <p:cNvPr id="14" name="مستطيل: زوايا مستديرة 13">
            <a:extLst>
              <a:ext uri="{FF2B5EF4-FFF2-40B4-BE49-F238E27FC236}">
                <a16:creationId xmlns:a16="http://schemas.microsoft.com/office/drawing/2014/main" id="{33767718-C5FB-562D-E2A5-4DE6DD34CB4F}"/>
              </a:ext>
            </a:extLst>
          </p:cNvPr>
          <p:cNvSpPr/>
          <p:nvPr/>
        </p:nvSpPr>
        <p:spPr>
          <a:xfrm>
            <a:off x="2437951" y="691838"/>
            <a:ext cx="7093650" cy="589505"/>
          </a:xfrm>
          <a:prstGeom prst="roundRect">
            <a:avLst>
              <a:gd name="adj" fmla="val 25641"/>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lnSpc>
                <a:spcPct val="150000"/>
              </a:lnSpc>
            </a:pPr>
            <a:r>
              <a:rPr lang="ar-SA" sz="836" dirty="0">
                <a:solidFill>
                  <a:schemeClr val="tx1"/>
                </a:solidFill>
                <a:latin typeface="GE SS Two Medium" panose="020A0503020102020204" pitchFamily="18" charset="-78"/>
                <a:ea typeface="GE SS Two Medium" panose="020A0503020102020204" pitchFamily="18" charset="-78"/>
                <a:cs typeface="GE SS Two Medium" panose="020A0503020102020204" pitchFamily="18" charset="-78"/>
              </a:rPr>
              <a:t>(المنطلقات) : رؤية 2030- برنامج تنمية القدرات البشرية – الدليل التنظيمي لإدارة التعليم العامة – الدليل الإجرائي لإدارات التعليم – وثيقة التشكيلات الإشرافية – دليل التقويم المدرسي- الأدلة التنظيمية لبرامج الموهوبين. </a:t>
            </a:r>
          </a:p>
        </p:txBody>
      </p:sp>
      <p:sp>
        <p:nvSpPr>
          <p:cNvPr id="19" name="مستطيل: زوايا مستديرة 18">
            <a:extLst>
              <a:ext uri="{FF2B5EF4-FFF2-40B4-BE49-F238E27FC236}">
                <a16:creationId xmlns:a16="http://schemas.microsoft.com/office/drawing/2014/main" id="{67602B5C-2148-743E-ABAA-B0A0729C3FB0}"/>
              </a:ext>
            </a:extLst>
          </p:cNvPr>
          <p:cNvSpPr/>
          <p:nvPr/>
        </p:nvSpPr>
        <p:spPr>
          <a:xfrm>
            <a:off x="5150597" y="1444605"/>
            <a:ext cx="1668361" cy="222762"/>
          </a:xfrm>
          <a:prstGeom prst="roundRect">
            <a:avLst/>
          </a:prstGeom>
          <a:solidFill>
            <a:srgbClr val="169286"/>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b"/>
          <a:lstStyle/>
          <a:p>
            <a:pPr algn="ctr"/>
            <a:r>
              <a:rPr lang="ar-SA" sz="836"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rPr>
              <a:t>إدارة تنمية القدرات</a:t>
            </a:r>
          </a:p>
        </p:txBody>
      </p:sp>
      <p:sp>
        <p:nvSpPr>
          <p:cNvPr id="21" name="سهم: لليمين 20">
            <a:extLst>
              <a:ext uri="{FF2B5EF4-FFF2-40B4-BE49-F238E27FC236}">
                <a16:creationId xmlns:a16="http://schemas.microsoft.com/office/drawing/2014/main" id="{33927B00-8591-781A-EF44-808D98514DEB}"/>
              </a:ext>
            </a:extLst>
          </p:cNvPr>
          <p:cNvSpPr/>
          <p:nvPr/>
        </p:nvSpPr>
        <p:spPr>
          <a:xfrm rot="5400000">
            <a:off x="5930602" y="1632719"/>
            <a:ext cx="135830" cy="233475"/>
          </a:xfrm>
          <a:prstGeom prst="rightArrow">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836" dirty="0">
              <a:solidFill>
                <a:schemeClr val="tx1"/>
              </a:solidFill>
            </a:endParaRPr>
          </a:p>
        </p:txBody>
      </p:sp>
      <p:sp>
        <p:nvSpPr>
          <p:cNvPr id="23" name="مستطيل: زوايا مستديرة 22">
            <a:extLst>
              <a:ext uri="{FF2B5EF4-FFF2-40B4-BE49-F238E27FC236}">
                <a16:creationId xmlns:a16="http://schemas.microsoft.com/office/drawing/2014/main" id="{4F8872DC-D53F-F7F4-CC5A-55793BF9A9AF}"/>
              </a:ext>
            </a:extLst>
          </p:cNvPr>
          <p:cNvSpPr/>
          <p:nvPr/>
        </p:nvSpPr>
        <p:spPr>
          <a:xfrm>
            <a:off x="5157300" y="1855025"/>
            <a:ext cx="1668361" cy="222762"/>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lnSpc>
                <a:spcPct val="50000"/>
              </a:lnSpc>
            </a:pPr>
            <a:r>
              <a:rPr lang="ar-SA" sz="919" dirty="0">
                <a:solidFill>
                  <a:schemeClr val="tx1"/>
                </a:solidFill>
                <a:latin typeface="GE SS Two Medium" panose="020A0503020102020204" pitchFamily="18" charset="-78"/>
                <a:ea typeface="GE SS Two Medium" panose="020A0503020102020204" pitchFamily="18" charset="-78"/>
                <a:cs typeface="GE SS Two Medium" panose="020A0503020102020204" pitchFamily="18" charset="-78"/>
              </a:rPr>
              <a:t>قسم الموهوبين</a:t>
            </a:r>
          </a:p>
        </p:txBody>
      </p:sp>
      <p:sp>
        <p:nvSpPr>
          <p:cNvPr id="25" name="مستطيل: زوايا مستديرة 24">
            <a:extLst>
              <a:ext uri="{FF2B5EF4-FFF2-40B4-BE49-F238E27FC236}">
                <a16:creationId xmlns:a16="http://schemas.microsoft.com/office/drawing/2014/main" id="{EBFBFBF3-82EF-F3D7-CAC1-6E5E2013D723}"/>
              </a:ext>
            </a:extLst>
          </p:cNvPr>
          <p:cNvSpPr/>
          <p:nvPr/>
        </p:nvSpPr>
        <p:spPr>
          <a:xfrm>
            <a:off x="8150707" y="3876103"/>
            <a:ext cx="1666076" cy="418321"/>
          </a:xfrm>
          <a:prstGeom prst="roundRect">
            <a:avLst/>
          </a:prstGeom>
          <a:solidFill>
            <a:srgbClr val="169286"/>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lnSpc>
                <a:spcPct val="50000"/>
              </a:lnSpc>
            </a:pPr>
            <a:r>
              <a:rPr lang="ar-SA" sz="836"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rPr>
              <a:t>لجان قسم رعاية الموهوبين</a:t>
            </a:r>
          </a:p>
        </p:txBody>
      </p:sp>
      <p:sp>
        <p:nvSpPr>
          <p:cNvPr id="27" name="مستطيل: زوايا مستديرة 26">
            <a:extLst>
              <a:ext uri="{FF2B5EF4-FFF2-40B4-BE49-F238E27FC236}">
                <a16:creationId xmlns:a16="http://schemas.microsoft.com/office/drawing/2014/main" id="{6357DCB3-348D-3520-5196-5AAF72AB4FD9}"/>
              </a:ext>
            </a:extLst>
          </p:cNvPr>
          <p:cNvSpPr/>
          <p:nvPr/>
        </p:nvSpPr>
        <p:spPr>
          <a:xfrm>
            <a:off x="8111898" y="4466638"/>
            <a:ext cx="1666076" cy="418321"/>
          </a:xfrm>
          <a:prstGeom prst="roundRect">
            <a:avLst/>
          </a:prstGeom>
          <a:solidFill>
            <a:srgbClr val="169286"/>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lnSpc>
                <a:spcPct val="50000"/>
              </a:lnSpc>
            </a:pPr>
            <a:r>
              <a:rPr lang="ar-SA" sz="836"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rPr>
              <a:t>مشرف رعاية الموهوبين</a:t>
            </a:r>
          </a:p>
        </p:txBody>
      </p:sp>
      <p:sp>
        <p:nvSpPr>
          <p:cNvPr id="29" name="مستطيل: زوايا مستديرة 28">
            <a:extLst>
              <a:ext uri="{FF2B5EF4-FFF2-40B4-BE49-F238E27FC236}">
                <a16:creationId xmlns:a16="http://schemas.microsoft.com/office/drawing/2014/main" id="{A3728D60-9067-D2B7-3990-F412EA210BCB}"/>
              </a:ext>
            </a:extLst>
          </p:cNvPr>
          <p:cNvSpPr/>
          <p:nvPr/>
        </p:nvSpPr>
        <p:spPr>
          <a:xfrm>
            <a:off x="7872767" y="5046268"/>
            <a:ext cx="2254341" cy="357223"/>
          </a:xfrm>
          <a:prstGeom prst="roundRect">
            <a:avLst/>
          </a:prstGeom>
          <a:solidFill>
            <a:srgbClr val="169286"/>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836"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rPr>
              <a:t>المدرسة (لجنة التميز – لجنة رعاية</a:t>
            </a:r>
          </a:p>
          <a:p>
            <a:pPr algn="ctr"/>
            <a:r>
              <a:rPr lang="ar-SA" sz="836"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rPr>
              <a:t>الموهوبين – اللجنة العلمية)</a:t>
            </a:r>
          </a:p>
        </p:txBody>
      </p:sp>
      <p:sp>
        <p:nvSpPr>
          <p:cNvPr id="33" name="مستطيل: زوايا مستديرة 32">
            <a:extLst>
              <a:ext uri="{FF2B5EF4-FFF2-40B4-BE49-F238E27FC236}">
                <a16:creationId xmlns:a16="http://schemas.microsoft.com/office/drawing/2014/main" id="{84463493-AD20-0D46-C4DE-F5150F11F95F}"/>
              </a:ext>
            </a:extLst>
          </p:cNvPr>
          <p:cNvSpPr/>
          <p:nvPr/>
        </p:nvSpPr>
        <p:spPr>
          <a:xfrm>
            <a:off x="8166899" y="5567927"/>
            <a:ext cx="1666076" cy="352542"/>
          </a:xfrm>
          <a:prstGeom prst="roundRect">
            <a:avLst/>
          </a:prstGeom>
          <a:solidFill>
            <a:srgbClr val="169286"/>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lnSpc>
                <a:spcPct val="50000"/>
              </a:lnSpc>
            </a:pPr>
            <a:r>
              <a:rPr lang="ar-SA" sz="836"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rPr>
              <a:t>معلم الموهوبين</a:t>
            </a:r>
          </a:p>
        </p:txBody>
      </p:sp>
      <p:sp>
        <p:nvSpPr>
          <p:cNvPr id="35" name="مستطيل: زوايا مستديرة 34">
            <a:extLst>
              <a:ext uri="{FF2B5EF4-FFF2-40B4-BE49-F238E27FC236}">
                <a16:creationId xmlns:a16="http://schemas.microsoft.com/office/drawing/2014/main" id="{9069A59D-877C-2FA3-78DB-EB07588470AE}"/>
              </a:ext>
            </a:extLst>
          </p:cNvPr>
          <p:cNvSpPr/>
          <p:nvPr/>
        </p:nvSpPr>
        <p:spPr>
          <a:xfrm>
            <a:off x="8166899" y="6124315"/>
            <a:ext cx="1666076" cy="418321"/>
          </a:xfrm>
          <a:prstGeom prst="roundRect">
            <a:avLst/>
          </a:prstGeom>
          <a:solidFill>
            <a:srgbClr val="169286"/>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lnSpc>
                <a:spcPct val="50000"/>
              </a:lnSpc>
            </a:pPr>
            <a:r>
              <a:rPr lang="ar-SA" sz="836"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rPr>
              <a:t>(طالب موهوب منافس عالمياً)</a:t>
            </a:r>
          </a:p>
        </p:txBody>
      </p:sp>
      <p:sp>
        <p:nvSpPr>
          <p:cNvPr id="37" name="مستطيل: زوايا مستديرة 36">
            <a:extLst>
              <a:ext uri="{FF2B5EF4-FFF2-40B4-BE49-F238E27FC236}">
                <a16:creationId xmlns:a16="http://schemas.microsoft.com/office/drawing/2014/main" id="{C4646022-9E4F-27D2-1597-2176B92F6657}"/>
              </a:ext>
            </a:extLst>
          </p:cNvPr>
          <p:cNvSpPr/>
          <p:nvPr/>
        </p:nvSpPr>
        <p:spPr>
          <a:xfrm>
            <a:off x="5827261" y="3974277"/>
            <a:ext cx="2110582" cy="846762"/>
          </a:xfrm>
          <a:prstGeom prst="roundRect">
            <a:avLst/>
          </a:prstGeom>
          <a:solidFill>
            <a:srgbClr val="169286"/>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143260" indent="-143260" algn="just">
              <a:lnSpc>
                <a:spcPct val="150000"/>
              </a:lnSpc>
              <a:buFont typeface="Arial" panose="020B0604020202020204" pitchFamily="34" charset="0"/>
              <a:buChar char="•"/>
            </a:pPr>
            <a:r>
              <a:rPr lang="ar-SA" sz="836"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rPr>
              <a:t>مهام ومسؤوليات قسم الموهوبين </a:t>
            </a:r>
          </a:p>
          <a:p>
            <a:pPr marL="143260" indent="-143260" algn="just">
              <a:lnSpc>
                <a:spcPct val="150000"/>
              </a:lnSpc>
              <a:buFont typeface="Arial" panose="020B0604020202020204" pitchFamily="34" charset="0"/>
              <a:buChar char="•"/>
            </a:pPr>
            <a:r>
              <a:rPr lang="ar-SA" sz="836"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rPr>
              <a:t>مؤشرات الأداء لقسم الموهوبين</a:t>
            </a:r>
          </a:p>
        </p:txBody>
      </p:sp>
      <p:sp>
        <p:nvSpPr>
          <p:cNvPr id="40" name="مستطيل: زوايا مستديرة 39">
            <a:extLst>
              <a:ext uri="{FF2B5EF4-FFF2-40B4-BE49-F238E27FC236}">
                <a16:creationId xmlns:a16="http://schemas.microsoft.com/office/drawing/2014/main" id="{DF8A1419-6A82-E72E-69F8-E8AFE6826257}"/>
              </a:ext>
            </a:extLst>
          </p:cNvPr>
          <p:cNvSpPr/>
          <p:nvPr/>
        </p:nvSpPr>
        <p:spPr>
          <a:xfrm>
            <a:off x="6465890" y="5772183"/>
            <a:ext cx="1479787" cy="585430"/>
          </a:xfrm>
          <a:prstGeom prst="roundRect">
            <a:avLst/>
          </a:prstGeom>
          <a:solidFill>
            <a:srgbClr val="169286"/>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lnSpc>
                <a:spcPct val="150000"/>
              </a:lnSpc>
            </a:pPr>
            <a:r>
              <a:rPr lang="ar-SA" sz="836"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rPr>
              <a:t>برامج رعاية الموهوبين</a:t>
            </a:r>
          </a:p>
        </p:txBody>
      </p:sp>
      <p:sp>
        <p:nvSpPr>
          <p:cNvPr id="47" name="مستطيل: زوايا مستديرة 46">
            <a:extLst>
              <a:ext uri="{FF2B5EF4-FFF2-40B4-BE49-F238E27FC236}">
                <a16:creationId xmlns:a16="http://schemas.microsoft.com/office/drawing/2014/main" id="{4696F9F4-2ABE-A0AA-3EB1-6E5A4121D59B}"/>
              </a:ext>
            </a:extLst>
          </p:cNvPr>
          <p:cNvSpPr/>
          <p:nvPr/>
        </p:nvSpPr>
        <p:spPr>
          <a:xfrm>
            <a:off x="2396094" y="4703774"/>
            <a:ext cx="1618795" cy="556236"/>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lnSpc>
                <a:spcPct val="150000"/>
              </a:lnSpc>
            </a:pPr>
            <a:r>
              <a:rPr lang="ar-SA" sz="836" dirty="0">
                <a:solidFill>
                  <a:schemeClr val="tx1"/>
                </a:solidFill>
                <a:latin typeface="GE SS Two Medium" panose="020A0503020102020204" pitchFamily="18" charset="-78"/>
                <a:ea typeface="GE SS Two Medium" panose="020A0503020102020204" pitchFamily="18" charset="-78"/>
                <a:cs typeface="GE SS Two Medium" panose="020A0503020102020204" pitchFamily="18" charset="-78"/>
              </a:rPr>
              <a:t>مؤشرات أداء المدرسة </a:t>
            </a:r>
          </a:p>
          <a:p>
            <a:pPr algn="ctr">
              <a:lnSpc>
                <a:spcPct val="150000"/>
              </a:lnSpc>
            </a:pPr>
            <a:r>
              <a:rPr lang="ar-SA" sz="836" dirty="0">
                <a:solidFill>
                  <a:schemeClr val="tx1"/>
                </a:solidFill>
                <a:latin typeface="GE SS Two Medium" panose="020A0503020102020204" pitchFamily="18" charset="-78"/>
                <a:ea typeface="GE SS Two Medium" panose="020A0503020102020204" pitchFamily="18" charset="-78"/>
                <a:cs typeface="GE SS Two Medium" panose="020A0503020102020204" pitchFamily="18" charset="-78"/>
              </a:rPr>
              <a:t>في رعاية الموهوبين</a:t>
            </a:r>
          </a:p>
        </p:txBody>
      </p:sp>
      <p:sp>
        <p:nvSpPr>
          <p:cNvPr id="48" name="سهم: لليمين 47">
            <a:extLst>
              <a:ext uri="{FF2B5EF4-FFF2-40B4-BE49-F238E27FC236}">
                <a16:creationId xmlns:a16="http://schemas.microsoft.com/office/drawing/2014/main" id="{43743031-A2B3-A0C6-0577-5F7AD3A38A11}"/>
              </a:ext>
            </a:extLst>
          </p:cNvPr>
          <p:cNvSpPr/>
          <p:nvPr/>
        </p:nvSpPr>
        <p:spPr>
          <a:xfrm rot="16200000" flipV="1">
            <a:off x="3110123" y="3211859"/>
            <a:ext cx="175951" cy="226540"/>
          </a:xfrm>
          <a:prstGeom prst="rightArrow">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836" dirty="0">
              <a:solidFill>
                <a:schemeClr val="tx1"/>
              </a:solidFill>
            </a:endParaRPr>
          </a:p>
        </p:txBody>
      </p:sp>
      <p:sp>
        <p:nvSpPr>
          <p:cNvPr id="53" name="مستطيل: زوايا مستديرة 52">
            <a:extLst>
              <a:ext uri="{FF2B5EF4-FFF2-40B4-BE49-F238E27FC236}">
                <a16:creationId xmlns:a16="http://schemas.microsoft.com/office/drawing/2014/main" id="{72374E36-E6A4-2F00-B881-4A593651810A}"/>
              </a:ext>
            </a:extLst>
          </p:cNvPr>
          <p:cNvSpPr/>
          <p:nvPr/>
        </p:nvSpPr>
        <p:spPr>
          <a:xfrm>
            <a:off x="2375217" y="3903702"/>
            <a:ext cx="1618795" cy="584328"/>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836" dirty="0">
                <a:solidFill>
                  <a:schemeClr val="tx1"/>
                </a:solidFill>
                <a:latin typeface="GE SS Two Medium" panose="020A0503020102020204" pitchFamily="18" charset="-78"/>
                <a:ea typeface="GE SS Two Medium" panose="020A0503020102020204" pitchFamily="18" charset="-78"/>
                <a:cs typeface="GE SS Two Medium" panose="020A0503020102020204" pitchFamily="18" charset="-78"/>
              </a:rPr>
              <a:t>المدرسة </a:t>
            </a:r>
          </a:p>
          <a:p>
            <a:pPr algn="ctr"/>
            <a:r>
              <a:rPr lang="ar-SA" sz="836" dirty="0">
                <a:solidFill>
                  <a:schemeClr val="tx1"/>
                </a:solidFill>
                <a:latin typeface="GE SS Two Medium" panose="020A0503020102020204" pitchFamily="18" charset="-78"/>
                <a:ea typeface="GE SS Two Medium" panose="020A0503020102020204" pitchFamily="18" charset="-78"/>
                <a:cs typeface="GE SS Two Medium" panose="020A0503020102020204" pitchFamily="18" charset="-78"/>
              </a:rPr>
              <a:t>(لجنة التميز – لجنة رعاية </a:t>
            </a:r>
          </a:p>
          <a:p>
            <a:pPr algn="ctr"/>
            <a:r>
              <a:rPr lang="ar-SA" sz="836" dirty="0">
                <a:solidFill>
                  <a:schemeClr val="tx1"/>
                </a:solidFill>
                <a:latin typeface="GE SS Two Medium" panose="020A0503020102020204" pitchFamily="18" charset="-78"/>
                <a:ea typeface="GE SS Two Medium" panose="020A0503020102020204" pitchFamily="18" charset="-78"/>
                <a:cs typeface="GE SS Two Medium" panose="020A0503020102020204" pitchFamily="18" charset="-78"/>
              </a:rPr>
              <a:t>الموهوبين – اللجنة العلمية)</a:t>
            </a:r>
          </a:p>
        </p:txBody>
      </p:sp>
      <p:sp>
        <p:nvSpPr>
          <p:cNvPr id="55" name="مستطيل: زوايا مستديرة 54">
            <a:extLst>
              <a:ext uri="{FF2B5EF4-FFF2-40B4-BE49-F238E27FC236}">
                <a16:creationId xmlns:a16="http://schemas.microsoft.com/office/drawing/2014/main" id="{88D2DE1A-177A-85B5-974B-6124B7B02FCA}"/>
              </a:ext>
            </a:extLst>
          </p:cNvPr>
          <p:cNvSpPr/>
          <p:nvPr/>
        </p:nvSpPr>
        <p:spPr>
          <a:xfrm>
            <a:off x="2378458" y="3427700"/>
            <a:ext cx="1618795" cy="274795"/>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lnSpc>
                <a:spcPct val="50000"/>
              </a:lnSpc>
            </a:pPr>
            <a:r>
              <a:rPr lang="ar-SA" sz="836" dirty="0">
                <a:solidFill>
                  <a:schemeClr val="tx1"/>
                </a:solidFill>
                <a:latin typeface="GE SS Two Medium" panose="020A0503020102020204" pitchFamily="18" charset="-78"/>
                <a:ea typeface="GE SS Two Medium" panose="020A0503020102020204" pitchFamily="18" charset="-78"/>
                <a:cs typeface="GE SS Two Medium" panose="020A0503020102020204" pitchFamily="18" charset="-78"/>
              </a:rPr>
              <a:t>برامج الموهوبين</a:t>
            </a:r>
          </a:p>
        </p:txBody>
      </p:sp>
      <p:sp>
        <p:nvSpPr>
          <p:cNvPr id="57" name="مستطيل: زوايا مستديرة 56">
            <a:extLst>
              <a:ext uri="{FF2B5EF4-FFF2-40B4-BE49-F238E27FC236}">
                <a16:creationId xmlns:a16="http://schemas.microsoft.com/office/drawing/2014/main" id="{49CD30BE-81CB-E360-BCDB-B528C3D61A09}"/>
              </a:ext>
            </a:extLst>
          </p:cNvPr>
          <p:cNvSpPr/>
          <p:nvPr/>
        </p:nvSpPr>
        <p:spPr>
          <a:xfrm>
            <a:off x="2378458" y="2789056"/>
            <a:ext cx="1618795" cy="437486"/>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lnSpc>
                <a:spcPct val="150000"/>
              </a:lnSpc>
            </a:pPr>
            <a:r>
              <a:rPr lang="ar-SA" sz="836" dirty="0">
                <a:solidFill>
                  <a:schemeClr val="tx1"/>
                </a:solidFill>
                <a:latin typeface="GE SS Two Medium" panose="020A0503020102020204" pitchFamily="18" charset="-78"/>
                <a:ea typeface="GE SS Two Medium" panose="020A0503020102020204" pitchFamily="18" charset="-78"/>
                <a:cs typeface="GE SS Two Medium" panose="020A0503020102020204" pitchFamily="18" charset="-78"/>
              </a:rPr>
              <a:t>(طالب موهوب منافس عالمياً)</a:t>
            </a:r>
          </a:p>
        </p:txBody>
      </p:sp>
      <p:sp>
        <p:nvSpPr>
          <p:cNvPr id="58" name="مستطيل: زوايا مستديرة 57">
            <a:extLst>
              <a:ext uri="{FF2B5EF4-FFF2-40B4-BE49-F238E27FC236}">
                <a16:creationId xmlns:a16="http://schemas.microsoft.com/office/drawing/2014/main" id="{BC1A8B43-34B8-D48C-7285-C7C30A5B75FF}"/>
              </a:ext>
            </a:extLst>
          </p:cNvPr>
          <p:cNvSpPr/>
          <p:nvPr/>
        </p:nvSpPr>
        <p:spPr>
          <a:xfrm>
            <a:off x="4177286" y="3697828"/>
            <a:ext cx="1062364" cy="552899"/>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lnSpc>
                <a:spcPct val="50000"/>
              </a:lnSpc>
            </a:pPr>
            <a:r>
              <a:rPr lang="ar-SA" sz="836" dirty="0">
                <a:solidFill>
                  <a:schemeClr val="tx1"/>
                </a:solidFill>
                <a:latin typeface="GE SS Two Medium" panose="020A0503020102020204" pitchFamily="18" charset="-78"/>
                <a:ea typeface="GE SS Two Medium" panose="020A0503020102020204" pitchFamily="18" charset="-78"/>
                <a:cs typeface="GE SS Two Medium" panose="020A0503020102020204" pitchFamily="18" charset="-78"/>
              </a:rPr>
              <a:t>معلم الموهوبين</a:t>
            </a:r>
          </a:p>
        </p:txBody>
      </p:sp>
      <p:sp>
        <p:nvSpPr>
          <p:cNvPr id="61" name="سهم: لليمين 60">
            <a:extLst>
              <a:ext uri="{FF2B5EF4-FFF2-40B4-BE49-F238E27FC236}">
                <a16:creationId xmlns:a16="http://schemas.microsoft.com/office/drawing/2014/main" id="{B7C51140-81C7-27C9-98C8-FCCACF8C551F}"/>
              </a:ext>
            </a:extLst>
          </p:cNvPr>
          <p:cNvSpPr/>
          <p:nvPr/>
        </p:nvSpPr>
        <p:spPr>
          <a:xfrm rot="16200000" flipV="1">
            <a:off x="3106228" y="3685408"/>
            <a:ext cx="175951" cy="226540"/>
          </a:xfrm>
          <a:prstGeom prst="rightArrow">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836" dirty="0">
              <a:solidFill>
                <a:schemeClr val="tx1"/>
              </a:solidFill>
            </a:endParaRPr>
          </a:p>
        </p:txBody>
      </p:sp>
      <p:sp>
        <p:nvSpPr>
          <p:cNvPr id="62" name="سهم: لليمين 61">
            <a:extLst>
              <a:ext uri="{FF2B5EF4-FFF2-40B4-BE49-F238E27FC236}">
                <a16:creationId xmlns:a16="http://schemas.microsoft.com/office/drawing/2014/main" id="{F558F3C0-1E0C-8BDE-32B2-30A5CA9112B9}"/>
              </a:ext>
            </a:extLst>
          </p:cNvPr>
          <p:cNvSpPr/>
          <p:nvPr/>
        </p:nvSpPr>
        <p:spPr>
          <a:xfrm rot="16200000" flipV="1">
            <a:off x="3128963" y="4484215"/>
            <a:ext cx="175951" cy="226540"/>
          </a:xfrm>
          <a:prstGeom prst="rightArrow">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836" dirty="0">
              <a:solidFill>
                <a:schemeClr val="tx1"/>
              </a:solidFill>
            </a:endParaRPr>
          </a:p>
        </p:txBody>
      </p:sp>
      <p:sp>
        <p:nvSpPr>
          <p:cNvPr id="131" name="قوس كبير أيمن 130">
            <a:extLst>
              <a:ext uri="{FF2B5EF4-FFF2-40B4-BE49-F238E27FC236}">
                <a16:creationId xmlns:a16="http://schemas.microsoft.com/office/drawing/2014/main" id="{1235BB41-A488-A76A-EE51-B4AF1B74D101}"/>
              </a:ext>
            </a:extLst>
          </p:cNvPr>
          <p:cNvSpPr/>
          <p:nvPr/>
        </p:nvSpPr>
        <p:spPr>
          <a:xfrm>
            <a:off x="3998587" y="3594219"/>
            <a:ext cx="180759" cy="671458"/>
          </a:xfrm>
          <a:prstGeom prst="rightBrace">
            <a:avLst/>
          </a:prstGeom>
          <a:noFill/>
          <a:ln>
            <a:solidFill>
              <a:schemeClr val="bg2">
                <a:lumMod val="50000"/>
              </a:schemeClr>
            </a:solidFill>
          </a:ln>
        </p:spPr>
        <p:style>
          <a:lnRef idx="3">
            <a:schemeClr val="accent6"/>
          </a:lnRef>
          <a:fillRef idx="0">
            <a:schemeClr val="accent6"/>
          </a:fillRef>
          <a:effectRef idx="2">
            <a:schemeClr val="accent6"/>
          </a:effectRef>
          <a:fontRef idx="minor">
            <a:schemeClr val="tx1"/>
          </a:fontRef>
        </p:style>
        <p:txBody>
          <a:bodyPr rtlCol="1" anchor="ctr"/>
          <a:lstStyle/>
          <a:p>
            <a:pPr algn="ctr"/>
            <a:endParaRPr lang="ar-SA" sz="1504"/>
          </a:p>
        </p:txBody>
      </p:sp>
      <p:sp>
        <p:nvSpPr>
          <p:cNvPr id="132" name="قوس كبير أيمن 131">
            <a:extLst>
              <a:ext uri="{FF2B5EF4-FFF2-40B4-BE49-F238E27FC236}">
                <a16:creationId xmlns:a16="http://schemas.microsoft.com/office/drawing/2014/main" id="{B190D2BD-8D78-99DB-89A3-816F9B8543DF}"/>
              </a:ext>
            </a:extLst>
          </p:cNvPr>
          <p:cNvSpPr/>
          <p:nvPr/>
        </p:nvSpPr>
        <p:spPr>
          <a:xfrm flipH="1">
            <a:off x="7945678" y="4041011"/>
            <a:ext cx="189359" cy="679043"/>
          </a:xfrm>
          <a:prstGeom prst="rightBrace">
            <a:avLst/>
          </a:prstGeom>
          <a:noFill/>
          <a:ln>
            <a:solidFill>
              <a:srgbClr val="169286"/>
            </a:solidFill>
          </a:ln>
        </p:spPr>
        <p:style>
          <a:lnRef idx="3">
            <a:schemeClr val="accent1"/>
          </a:lnRef>
          <a:fillRef idx="0">
            <a:schemeClr val="accent1"/>
          </a:fillRef>
          <a:effectRef idx="2">
            <a:schemeClr val="accent1"/>
          </a:effectRef>
          <a:fontRef idx="minor">
            <a:schemeClr val="tx1"/>
          </a:fontRef>
        </p:style>
        <p:txBody>
          <a:bodyPr rtlCol="1" anchor="ctr"/>
          <a:lstStyle/>
          <a:p>
            <a:pPr algn="ctr"/>
            <a:endParaRPr lang="ar-SA" sz="1504">
              <a:solidFill>
                <a:schemeClr val="bg1"/>
              </a:solidFill>
            </a:endParaRPr>
          </a:p>
        </p:txBody>
      </p:sp>
      <p:sp>
        <p:nvSpPr>
          <p:cNvPr id="133" name="قوس كبير أيمن 132">
            <a:extLst>
              <a:ext uri="{FF2B5EF4-FFF2-40B4-BE49-F238E27FC236}">
                <a16:creationId xmlns:a16="http://schemas.microsoft.com/office/drawing/2014/main" id="{12B35961-153D-D41F-EA25-316DFB475AAC}"/>
              </a:ext>
            </a:extLst>
          </p:cNvPr>
          <p:cNvSpPr/>
          <p:nvPr/>
        </p:nvSpPr>
        <p:spPr>
          <a:xfrm flipH="1">
            <a:off x="7945677" y="5741973"/>
            <a:ext cx="191978" cy="679043"/>
          </a:xfrm>
          <a:prstGeom prst="rightBrace">
            <a:avLst/>
          </a:prstGeom>
          <a:noFill/>
          <a:ln>
            <a:solidFill>
              <a:srgbClr val="169286"/>
            </a:solidFill>
          </a:ln>
        </p:spPr>
        <p:style>
          <a:lnRef idx="3">
            <a:schemeClr val="accent1"/>
          </a:lnRef>
          <a:fillRef idx="0">
            <a:schemeClr val="accent1"/>
          </a:fillRef>
          <a:effectRef idx="2">
            <a:schemeClr val="accent1"/>
          </a:effectRef>
          <a:fontRef idx="minor">
            <a:schemeClr val="tx1"/>
          </a:fontRef>
        </p:style>
        <p:txBody>
          <a:bodyPr rtlCol="1" anchor="ctr"/>
          <a:lstStyle/>
          <a:p>
            <a:pPr algn="ctr"/>
            <a:endParaRPr lang="ar-SA" sz="1504">
              <a:solidFill>
                <a:schemeClr val="bg1"/>
              </a:solidFill>
            </a:endParaRPr>
          </a:p>
        </p:txBody>
      </p:sp>
      <p:sp>
        <p:nvSpPr>
          <p:cNvPr id="134" name="قوس كبير أيمن 133">
            <a:extLst>
              <a:ext uri="{FF2B5EF4-FFF2-40B4-BE49-F238E27FC236}">
                <a16:creationId xmlns:a16="http://schemas.microsoft.com/office/drawing/2014/main" id="{97DF1B59-332B-E736-6F42-6C097EADE3F1}"/>
              </a:ext>
            </a:extLst>
          </p:cNvPr>
          <p:cNvSpPr/>
          <p:nvPr/>
        </p:nvSpPr>
        <p:spPr>
          <a:xfrm rot="16200000">
            <a:off x="5989631" y="-684952"/>
            <a:ext cx="172557" cy="5753967"/>
          </a:xfrm>
          <a:prstGeom prst="rightBrace">
            <a:avLst>
              <a:gd name="adj1" fmla="val 36586"/>
              <a:gd name="adj2" fmla="val 50000"/>
            </a:avLst>
          </a:prstGeom>
          <a:noFill/>
          <a:ln>
            <a:solidFill>
              <a:srgbClr val="169286"/>
            </a:solidFill>
          </a:ln>
        </p:spPr>
        <p:style>
          <a:lnRef idx="3">
            <a:schemeClr val="accent1"/>
          </a:lnRef>
          <a:fillRef idx="0">
            <a:schemeClr val="accent1"/>
          </a:fillRef>
          <a:effectRef idx="2">
            <a:schemeClr val="accent1"/>
          </a:effectRef>
          <a:fontRef idx="minor">
            <a:schemeClr val="tx1"/>
          </a:fontRef>
        </p:style>
        <p:txBody>
          <a:bodyPr rtlCol="1" anchor="ctr"/>
          <a:lstStyle/>
          <a:p>
            <a:pPr algn="ctr"/>
            <a:endParaRPr lang="ar-SA" sz="1504"/>
          </a:p>
        </p:txBody>
      </p:sp>
      <p:sp>
        <p:nvSpPr>
          <p:cNvPr id="2" name="مستطيل: زوايا مستديرة 1">
            <a:extLst>
              <a:ext uri="{FF2B5EF4-FFF2-40B4-BE49-F238E27FC236}">
                <a16:creationId xmlns:a16="http://schemas.microsoft.com/office/drawing/2014/main" id="{1C61B6A5-5B2D-0ADB-09A3-A1493BC85417}"/>
              </a:ext>
            </a:extLst>
          </p:cNvPr>
          <p:cNvSpPr/>
          <p:nvPr/>
        </p:nvSpPr>
        <p:spPr>
          <a:xfrm>
            <a:off x="2407541" y="5465142"/>
            <a:ext cx="1618795" cy="509286"/>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lnSpc>
                <a:spcPct val="150000"/>
              </a:lnSpc>
            </a:pPr>
            <a:r>
              <a:rPr lang="ar-SA" sz="836" dirty="0">
                <a:solidFill>
                  <a:schemeClr val="tx1"/>
                </a:solidFill>
                <a:latin typeface="GE SS Two Medium" panose="020A0503020102020204" pitchFamily="18" charset="-78"/>
                <a:ea typeface="GE SS Two Medium" panose="020A0503020102020204" pitchFamily="18" charset="-78"/>
                <a:cs typeface="GE SS Two Medium" panose="020A0503020102020204" pitchFamily="18" charset="-78"/>
              </a:rPr>
              <a:t>معايير تقويم الأداء المدرسي</a:t>
            </a:r>
          </a:p>
        </p:txBody>
      </p:sp>
      <p:sp>
        <p:nvSpPr>
          <p:cNvPr id="3" name="سهم: لليمين 2">
            <a:extLst>
              <a:ext uri="{FF2B5EF4-FFF2-40B4-BE49-F238E27FC236}">
                <a16:creationId xmlns:a16="http://schemas.microsoft.com/office/drawing/2014/main" id="{A8332423-B9CB-EBD8-21E1-08112FDF8BF2}"/>
              </a:ext>
            </a:extLst>
          </p:cNvPr>
          <p:cNvSpPr/>
          <p:nvPr/>
        </p:nvSpPr>
        <p:spPr>
          <a:xfrm rot="16200000" flipV="1">
            <a:off x="3128963" y="5250615"/>
            <a:ext cx="175951" cy="226540"/>
          </a:xfrm>
          <a:prstGeom prst="rightArrow">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836" dirty="0">
              <a:solidFill>
                <a:schemeClr val="tx1"/>
              </a:solidFill>
            </a:endParaRPr>
          </a:p>
        </p:txBody>
      </p:sp>
      <p:sp>
        <p:nvSpPr>
          <p:cNvPr id="7" name="قوس كبير أيمن 6">
            <a:extLst>
              <a:ext uri="{FF2B5EF4-FFF2-40B4-BE49-F238E27FC236}">
                <a16:creationId xmlns:a16="http://schemas.microsoft.com/office/drawing/2014/main" id="{504804AE-F699-E2D0-489B-38FDBA0990A5}"/>
              </a:ext>
            </a:extLst>
          </p:cNvPr>
          <p:cNvSpPr/>
          <p:nvPr/>
        </p:nvSpPr>
        <p:spPr>
          <a:xfrm rot="16200000">
            <a:off x="8423312" y="1675015"/>
            <a:ext cx="235896" cy="2002584"/>
          </a:xfrm>
          <a:prstGeom prst="rightBrace">
            <a:avLst>
              <a:gd name="adj1" fmla="val 36586"/>
              <a:gd name="adj2" fmla="val 50000"/>
            </a:avLst>
          </a:prstGeom>
          <a:noFill/>
          <a:ln>
            <a:solidFill>
              <a:srgbClr val="169286"/>
            </a:solidFill>
          </a:ln>
        </p:spPr>
        <p:style>
          <a:lnRef idx="3">
            <a:schemeClr val="accent1"/>
          </a:lnRef>
          <a:fillRef idx="0">
            <a:schemeClr val="accent1"/>
          </a:fillRef>
          <a:effectRef idx="2">
            <a:schemeClr val="accent1"/>
          </a:effectRef>
          <a:fontRef idx="minor">
            <a:schemeClr val="tx1"/>
          </a:fontRef>
        </p:style>
        <p:txBody>
          <a:bodyPr rtlCol="1" anchor="ctr"/>
          <a:lstStyle/>
          <a:p>
            <a:pPr algn="ctr"/>
            <a:endParaRPr lang="ar-SA" sz="1504">
              <a:solidFill>
                <a:schemeClr val="bg1"/>
              </a:solidFill>
            </a:endParaRPr>
          </a:p>
        </p:txBody>
      </p:sp>
      <p:sp>
        <p:nvSpPr>
          <p:cNvPr id="8" name="مستطيل: زوايا مستديرة 7">
            <a:extLst>
              <a:ext uri="{FF2B5EF4-FFF2-40B4-BE49-F238E27FC236}">
                <a16:creationId xmlns:a16="http://schemas.microsoft.com/office/drawing/2014/main" id="{A2312FB2-0A6F-A7B5-F809-6C17CB0C7282}"/>
              </a:ext>
            </a:extLst>
          </p:cNvPr>
          <p:cNvSpPr/>
          <p:nvPr/>
        </p:nvSpPr>
        <p:spPr>
          <a:xfrm>
            <a:off x="8541259" y="2796396"/>
            <a:ext cx="1834330" cy="429805"/>
          </a:xfrm>
          <a:prstGeom prst="roundRect">
            <a:avLst/>
          </a:prstGeom>
          <a:solidFill>
            <a:srgbClr val="169286"/>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b"/>
          <a:lstStyle/>
          <a:p>
            <a:pPr algn="ctr"/>
            <a:r>
              <a:rPr lang="ar-SA" sz="836"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rPr>
              <a:t>الدعم الكامل</a:t>
            </a:r>
          </a:p>
          <a:p>
            <a:pPr algn="ctr"/>
            <a:r>
              <a:rPr lang="ar-SA" sz="836"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rPr>
              <a:t>(مدارس مرحلة التهيئة والانطلاق)</a:t>
            </a:r>
          </a:p>
        </p:txBody>
      </p:sp>
      <p:sp>
        <p:nvSpPr>
          <p:cNvPr id="10" name="مستطيل: زوايا مستديرة 9">
            <a:extLst>
              <a:ext uri="{FF2B5EF4-FFF2-40B4-BE49-F238E27FC236}">
                <a16:creationId xmlns:a16="http://schemas.microsoft.com/office/drawing/2014/main" id="{C46F33EB-08D1-2410-1D86-3096AA11E9AD}"/>
              </a:ext>
            </a:extLst>
          </p:cNvPr>
          <p:cNvSpPr/>
          <p:nvPr/>
        </p:nvSpPr>
        <p:spPr>
          <a:xfrm>
            <a:off x="6428436" y="2775435"/>
            <a:ext cx="2002584" cy="429805"/>
          </a:xfrm>
          <a:prstGeom prst="roundRect">
            <a:avLst/>
          </a:prstGeom>
          <a:solidFill>
            <a:srgbClr val="169286"/>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b"/>
          <a:lstStyle/>
          <a:p>
            <a:pPr algn="ctr"/>
            <a:r>
              <a:rPr lang="ar-SA" sz="836"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rPr>
              <a:t>الدعم الجزئي</a:t>
            </a:r>
          </a:p>
          <a:p>
            <a:pPr algn="ctr"/>
            <a:r>
              <a:rPr lang="ar-SA" sz="836"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rPr>
              <a:t>(مدارس التقدم والتميز حسب الاحتياج)</a:t>
            </a:r>
          </a:p>
        </p:txBody>
      </p:sp>
      <p:sp>
        <p:nvSpPr>
          <p:cNvPr id="11" name="قوس كبير أيمن 10">
            <a:extLst>
              <a:ext uri="{FF2B5EF4-FFF2-40B4-BE49-F238E27FC236}">
                <a16:creationId xmlns:a16="http://schemas.microsoft.com/office/drawing/2014/main" id="{3C4E85B6-8BC0-F3DE-015C-8F862B56FDEB}"/>
              </a:ext>
            </a:extLst>
          </p:cNvPr>
          <p:cNvSpPr/>
          <p:nvPr/>
        </p:nvSpPr>
        <p:spPr>
          <a:xfrm rot="5400000" flipV="1">
            <a:off x="8423311" y="2323118"/>
            <a:ext cx="235896" cy="2002584"/>
          </a:xfrm>
          <a:prstGeom prst="rightBrace">
            <a:avLst>
              <a:gd name="adj1" fmla="val 36586"/>
              <a:gd name="adj2" fmla="val 50000"/>
            </a:avLst>
          </a:prstGeom>
          <a:noFill/>
          <a:ln>
            <a:solidFill>
              <a:srgbClr val="169286"/>
            </a:solidFill>
          </a:ln>
        </p:spPr>
        <p:style>
          <a:lnRef idx="3">
            <a:schemeClr val="accent1"/>
          </a:lnRef>
          <a:fillRef idx="0">
            <a:schemeClr val="accent1"/>
          </a:fillRef>
          <a:effectRef idx="2">
            <a:schemeClr val="accent1"/>
          </a:effectRef>
          <a:fontRef idx="minor">
            <a:schemeClr val="tx1"/>
          </a:fontRef>
        </p:style>
        <p:txBody>
          <a:bodyPr rtlCol="1" anchor="ctr"/>
          <a:lstStyle/>
          <a:p>
            <a:pPr algn="ctr"/>
            <a:endParaRPr lang="ar-SA" sz="1504">
              <a:solidFill>
                <a:schemeClr val="bg1"/>
              </a:solidFill>
            </a:endParaRPr>
          </a:p>
        </p:txBody>
      </p:sp>
      <p:sp>
        <p:nvSpPr>
          <p:cNvPr id="12" name="مستطيل: زوايا مستديرة 11">
            <a:extLst>
              <a:ext uri="{FF2B5EF4-FFF2-40B4-BE49-F238E27FC236}">
                <a16:creationId xmlns:a16="http://schemas.microsoft.com/office/drawing/2014/main" id="{9521B8B4-10DC-F9AB-DE3C-E3AD958BA522}"/>
              </a:ext>
            </a:extLst>
          </p:cNvPr>
          <p:cNvSpPr/>
          <p:nvPr/>
        </p:nvSpPr>
        <p:spPr>
          <a:xfrm>
            <a:off x="6705760" y="3445069"/>
            <a:ext cx="3450518" cy="281747"/>
          </a:xfrm>
          <a:prstGeom prst="roundRect">
            <a:avLst/>
          </a:prstGeom>
          <a:solidFill>
            <a:srgbClr val="169286"/>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lnSpc>
                <a:spcPct val="150000"/>
              </a:lnSpc>
            </a:pPr>
            <a:r>
              <a:rPr lang="ar-SA" sz="836"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rPr>
              <a:t>مؤشرات أداء المدرسة في رعاية الموهوبين</a:t>
            </a:r>
          </a:p>
        </p:txBody>
      </p:sp>
      <p:sp>
        <p:nvSpPr>
          <p:cNvPr id="13" name="سهم: لليمين 12">
            <a:extLst>
              <a:ext uri="{FF2B5EF4-FFF2-40B4-BE49-F238E27FC236}">
                <a16:creationId xmlns:a16="http://schemas.microsoft.com/office/drawing/2014/main" id="{9760F39E-4DD4-52BC-2A51-BE2D6947E9E5}"/>
              </a:ext>
            </a:extLst>
          </p:cNvPr>
          <p:cNvSpPr/>
          <p:nvPr/>
        </p:nvSpPr>
        <p:spPr>
          <a:xfrm rot="5400000">
            <a:off x="8873768" y="4256201"/>
            <a:ext cx="150435" cy="225098"/>
          </a:xfrm>
          <a:prstGeom prst="rightArrow">
            <a:avLst/>
          </a:prstGeom>
          <a:solidFill>
            <a:srgbClr val="169286"/>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836" dirty="0">
              <a:solidFill>
                <a:schemeClr val="bg1"/>
              </a:solidFill>
            </a:endParaRPr>
          </a:p>
        </p:txBody>
      </p:sp>
      <p:sp>
        <p:nvSpPr>
          <p:cNvPr id="18" name="سهم: لليمين 17">
            <a:extLst>
              <a:ext uri="{FF2B5EF4-FFF2-40B4-BE49-F238E27FC236}">
                <a16:creationId xmlns:a16="http://schemas.microsoft.com/office/drawing/2014/main" id="{0F47AE4B-A737-239B-C52E-98814ADD3E50}"/>
              </a:ext>
            </a:extLst>
          </p:cNvPr>
          <p:cNvSpPr/>
          <p:nvPr/>
        </p:nvSpPr>
        <p:spPr>
          <a:xfrm rot="5400000">
            <a:off x="8924719" y="5377034"/>
            <a:ext cx="150435" cy="225098"/>
          </a:xfrm>
          <a:prstGeom prst="rightArrow">
            <a:avLst/>
          </a:prstGeom>
          <a:solidFill>
            <a:srgbClr val="169286"/>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836" dirty="0">
              <a:solidFill>
                <a:schemeClr val="bg1"/>
              </a:solidFill>
            </a:endParaRPr>
          </a:p>
        </p:txBody>
      </p:sp>
      <p:sp>
        <p:nvSpPr>
          <p:cNvPr id="20" name="سهم: لليمين 19">
            <a:extLst>
              <a:ext uri="{FF2B5EF4-FFF2-40B4-BE49-F238E27FC236}">
                <a16:creationId xmlns:a16="http://schemas.microsoft.com/office/drawing/2014/main" id="{7A85A522-EF2E-1A1E-3366-9A045D5E48F4}"/>
              </a:ext>
            </a:extLst>
          </p:cNvPr>
          <p:cNvSpPr/>
          <p:nvPr/>
        </p:nvSpPr>
        <p:spPr>
          <a:xfrm rot="5400000">
            <a:off x="8924846" y="5927712"/>
            <a:ext cx="174561" cy="189360"/>
          </a:xfrm>
          <a:prstGeom prst="rightArrow">
            <a:avLst/>
          </a:prstGeom>
          <a:solidFill>
            <a:srgbClr val="169286"/>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836" dirty="0">
              <a:solidFill>
                <a:schemeClr val="bg1"/>
              </a:solidFill>
            </a:endParaRPr>
          </a:p>
        </p:txBody>
      </p:sp>
      <p:sp>
        <p:nvSpPr>
          <p:cNvPr id="22" name="تمرير: أفقي 21">
            <a:extLst>
              <a:ext uri="{FF2B5EF4-FFF2-40B4-BE49-F238E27FC236}">
                <a16:creationId xmlns:a16="http://schemas.microsoft.com/office/drawing/2014/main" id="{541F77CE-FF7E-D4A8-6E79-3CF07AA772C6}"/>
              </a:ext>
            </a:extLst>
          </p:cNvPr>
          <p:cNvSpPr/>
          <p:nvPr/>
        </p:nvSpPr>
        <p:spPr>
          <a:xfrm>
            <a:off x="4628166" y="224306"/>
            <a:ext cx="2723428" cy="369901"/>
          </a:xfrm>
          <a:prstGeom prst="horizontalScroll">
            <a:avLst/>
          </a:prstGeom>
          <a:solidFill>
            <a:srgbClr val="169286"/>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lnSpc>
                <a:spcPct val="50000"/>
              </a:lnSpc>
            </a:pPr>
            <a:r>
              <a:rPr lang="ar-SA" sz="1003"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rPr>
              <a:t>نموذج الدعم والتمكين</a:t>
            </a:r>
          </a:p>
        </p:txBody>
      </p:sp>
      <p:sp>
        <p:nvSpPr>
          <p:cNvPr id="24" name="سهم: لليمين 23">
            <a:extLst>
              <a:ext uri="{FF2B5EF4-FFF2-40B4-BE49-F238E27FC236}">
                <a16:creationId xmlns:a16="http://schemas.microsoft.com/office/drawing/2014/main" id="{9230165A-026A-38C0-CD9D-17DEF7A9C288}"/>
              </a:ext>
            </a:extLst>
          </p:cNvPr>
          <p:cNvSpPr/>
          <p:nvPr/>
        </p:nvSpPr>
        <p:spPr>
          <a:xfrm rot="5400000">
            <a:off x="5944919" y="508479"/>
            <a:ext cx="98820" cy="225098"/>
          </a:xfrm>
          <a:prstGeom prst="rightArrow">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836" dirty="0">
              <a:solidFill>
                <a:schemeClr val="tx1"/>
              </a:solidFill>
            </a:endParaRPr>
          </a:p>
        </p:txBody>
      </p:sp>
      <p:sp>
        <p:nvSpPr>
          <p:cNvPr id="26" name="سهم: لليمين 25">
            <a:extLst>
              <a:ext uri="{FF2B5EF4-FFF2-40B4-BE49-F238E27FC236}">
                <a16:creationId xmlns:a16="http://schemas.microsoft.com/office/drawing/2014/main" id="{2850EFF7-EA00-F990-7EC7-8E52E9BB375A}"/>
              </a:ext>
            </a:extLst>
          </p:cNvPr>
          <p:cNvSpPr/>
          <p:nvPr/>
        </p:nvSpPr>
        <p:spPr>
          <a:xfrm rot="5400000">
            <a:off x="5944919" y="1241399"/>
            <a:ext cx="98820" cy="225098"/>
          </a:xfrm>
          <a:prstGeom prst="rightArrow">
            <a:avLst/>
          </a:prstGeom>
          <a:solidFill>
            <a:srgbClr val="169286"/>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836" dirty="0">
              <a:solidFill>
                <a:schemeClr val="tx1"/>
              </a:solidFill>
            </a:endParaRPr>
          </a:p>
        </p:txBody>
      </p:sp>
      <p:sp>
        <p:nvSpPr>
          <p:cNvPr id="28" name="مستطيل: زوايا مستديرة 27">
            <a:extLst>
              <a:ext uri="{FF2B5EF4-FFF2-40B4-BE49-F238E27FC236}">
                <a16:creationId xmlns:a16="http://schemas.microsoft.com/office/drawing/2014/main" id="{9397F86F-EB97-902A-39EF-CDFBCE1BCAF4}"/>
              </a:ext>
            </a:extLst>
          </p:cNvPr>
          <p:cNvSpPr/>
          <p:nvPr/>
        </p:nvSpPr>
        <p:spPr>
          <a:xfrm>
            <a:off x="2140549" y="2313079"/>
            <a:ext cx="2379319" cy="274795"/>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lnSpc>
                <a:spcPct val="50000"/>
              </a:lnSpc>
            </a:pPr>
            <a:r>
              <a:rPr lang="ar-SA" sz="919" dirty="0">
                <a:solidFill>
                  <a:schemeClr val="tx1"/>
                </a:solidFill>
                <a:latin typeface="GE SS Two Medium" panose="020A0503020102020204" pitchFamily="18" charset="-78"/>
                <a:ea typeface="GE SS Two Medium" panose="020A0503020102020204" pitchFamily="18" charset="-78"/>
                <a:cs typeface="GE SS Two Medium" panose="020A0503020102020204" pitchFamily="18" charset="-78"/>
              </a:rPr>
              <a:t>تمكين المدرسة (التنسيق التصاعدي)</a:t>
            </a:r>
          </a:p>
        </p:txBody>
      </p:sp>
      <p:sp>
        <p:nvSpPr>
          <p:cNvPr id="30" name="سهم: لليمين 29">
            <a:extLst>
              <a:ext uri="{FF2B5EF4-FFF2-40B4-BE49-F238E27FC236}">
                <a16:creationId xmlns:a16="http://schemas.microsoft.com/office/drawing/2014/main" id="{29BB0931-9402-A44E-0209-42DA027C89CA}"/>
              </a:ext>
            </a:extLst>
          </p:cNvPr>
          <p:cNvSpPr/>
          <p:nvPr/>
        </p:nvSpPr>
        <p:spPr>
          <a:xfrm rot="16200000" flipV="1">
            <a:off x="3096639" y="2564748"/>
            <a:ext cx="175951" cy="226540"/>
          </a:xfrm>
          <a:prstGeom prst="rightArrow">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836" dirty="0">
              <a:solidFill>
                <a:schemeClr val="tx1"/>
              </a:solidFill>
            </a:endParaRPr>
          </a:p>
        </p:txBody>
      </p:sp>
      <p:sp>
        <p:nvSpPr>
          <p:cNvPr id="31" name="قوس كبير أيمن 30">
            <a:extLst>
              <a:ext uri="{FF2B5EF4-FFF2-40B4-BE49-F238E27FC236}">
                <a16:creationId xmlns:a16="http://schemas.microsoft.com/office/drawing/2014/main" id="{AD91E443-B8E8-C9AB-4646-2C12EAF12D87}"/>
              </a:ext>
            </a:extLst>
          </p:cNvPr>
          <p:cNvSpPr/>
          <p:nvPr/>
        </p:nvSpPr>
        <p:spPr>
          <a:xfrm rot="10800000" flipV="1">
            <a:off x="2064893" y="2942931"/>
            <a:ext cx="317913" cy="2871104"/>
          </a:xfrm>
          <a:prstGeom prst="rightBrace">
            <a:avLst>
              <a:gd name="adj1" fmla="val 36586"/>
              <a:gd name="adj2" fmla="val 50000"/>
            </a:avLst>
          </a:prstGeom>
          <a:noFill/>
          <a:ln>
            <a:solidFill>
              <a:schemeClr val="bg2">
                <a:lumMod val="50000"/>
              </a:schemeClr>
            </a:solidFill>
          </a:ln>
        </p:spPr>
        <p:style>
          <a:lnRef idx="3">
            <a:schemeClr val="accent1"/>
          </a:lnRef>
          <a:fillRef idx="0">
            <a:schemeClr val="accent1"/>
          </a:fillRef>
          <a:effectRef idx="2">
            <a:schemeClr val="accent1"/>
          </a:effectRef>
          <a:fontRef idx="minor">
            <a:schemeClr val="tx1"/>
          </a:fontRef>
        </p:style>
        <p:txBody>
          <a:bodyPr rtlCol="1" anchor="ctr"/>
          <a:lstStyle/>
          <a:p>
            <a:pPr algn="ctr"/>
            <a:endParaRPr lang="ar-SA" sz="1504"/>
          </a:p>
        </p:txBody>
      </p:sp>
      <p:sp>
        <p:nvSpPr>
          <p:cNvPr id="32" name="مستطيل: زوايا مستديرة 31">
            <a:extLst>
              <a:ext uri="{FF2B5EF4-FFF2-40B4-BE49-F238E27FC236}">
                <a16:creationId xmlns:a16="http://schemas.microsoft.com/office/drawing/2014/main" id="{2CF352C9-504C-E0B3-B7AF-9F6733138F47}"/>
              </a:ext>
            </a:extLst>
          </p:cNvPr>
          <p:cNvSpPr/>
          <p:nvPr/>
        </p:nvSpPr>
        <p:spPr>
          <a:xfrm rot="5400000" flipH="1">
            <a:off x="9548405" y="4781859"/>
            <a:ext cx="2379320" cy="401277"/>
          </a:xfrm>
          <a:prstGeom prst="roundRect">
            <a:avLst/>
          </a:prstGeom>
          <a:solidFill>
            <a:srgbClr val="169286"/>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lnSpc>
                <a:spcPct val="50000"/>
              </a:lnSpc>
            </a:pPr>
            <a:r>
              <a:rPr lang="ar-SA" sz="1003" dirty="0">
                <a:solidFill>
                  <a:schemeClr val="bg1"/>
                </a:solidFill>
                <a:latin typeface="GE SS Two Medium" panose="020A0503020102020204" pitchFamily="18" charset="-78"/>
                <a:ea typeface="GE SS Two Medium" panose="020A0503020102020204" pitchFamily="18" charset="-78"/>
                <a:cs typeface="GE SS Two Medium" panose="020A0503020102020204" pitchFamily="18" charset="-78"/>
              </a:rPr>
              <a:t>ضبط الجودة</a:t>
            </a:r>
          </a:p>
        </p:txBody>
      </p:sp>
      <p:sp>
        <p:nvSpPr>
          <p:cNvPr id="34" name="قوس كبير أيمن 33">
            <a:extLst>
              <a:ext uri="{FF2B5EF4-FFF2-40B4-BE49-F238E27FC236}">
                <a16:creationId xmlns:a16="http://schemas.microsoft.com/office/drawing/2014/main" id="{EE60A242-9D09-5D1F-1E7E-37B55154B78C}"/>
              </a:ext>
            </a:extLst>
          </p:cNvPr>
          <p:cNvSpPr/>
          <p:nvPr/>
        </p:nvSpPr>
        <p:spPr>
          <a:xfrm rot="10800000" flipH="1" flipV="1">
            <a:off x="10183697" y="3537140"/>
            <a:ext cx="317913" cy="2871104"/>
          </a:xfrm>
          <a:prstGeom prst="rightBrace">
            <a:avLst>
              <a:gd name="adj1" fmla="val 36586"/>
              <a:gd name="adj2" fmla="val 50000"/>
            </a:avLst>
          </a:prstGeom>
          <a:noFill/>
          <a:ln>
            <a:solidFill>
              <a:srgbClr val="169286"/>
            </a:solidFill>
          </a:ln>
        </p:spPr>
        <p:style>
          <a:lnRef idx="3">
            <a:schemeClr val="accent1"/>
          </a:lnRef>
          <a:fillRef idx="0">
            <a:schemeClr val="accent1"/>
          </a:fillRef>
          <a:effectRef idx="2">
            <a:schemeClr val="accent1"/>
          </a:effectRef>
          <a:fontRef idx="minor">
            <a:schemeClr val="tx1"/>
          </a:fontRef>
        </p:style>
        <p:txBody>
          <a:bodyPr rtlCol="1" anchor="ctr"/>
          <a:lstStyle/>
          <a:p>
            <a:pPr algn="ctr"/>
            <a:endParaRPr lang="ar-SA" sz="1504">
              <a:solidFill>
                <a:schemeClr val="bg1"/>
              </a:solidFill>
            </a:endParaRPr>
          </a:p>
        </p:txBody>
      </p:sp>
      <p:sp>
        <p:nvSpPr>
          <p:cNvPr id="36" name="سهم: لليمين 35">
            <a:extLst>
              <a:ext uri="{FF2B5EF4-FFF2-40B4-BE49-F238E27FC236}">
                <a16:creationId xmlns:a16="http://schemas.microsoft.com/office/drawing/2014/main" id="{D8867FB1-74EA-E282-8718-AEB676D97B5B}"/>
              </a:ext>
            </a:extLst>
          </p:cNvPr>
          <p:cNvSpPr/>
          <p:nvPr/>
        </p:nvSpPr>
        <p:spPr>
          <a:xfrm rot="5400000">
            <a:off x="8908528" y="4852854"/>
            <a:ext cx="150435" cy="225098"/>
          </a:xfrm>
          <a:prstGeom prst="rightArrow">
            <a:avLst/>
          </a:prstGeom>
          <a:solidFill>
            <a:srgbClr val="169286"/>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836" dirty="0">
              <a:solidFill>
                <a:schemeClr val="bg1"/>
              </a:solidFill>
            </a:endParaRPr>
          </a:p>
        </p:txBody>
      </p:sp>
      <p:sp>
        <p:nvSpPr>
          <p:cNvPr id="38" name="سهم: لليمين 37">
            <a:extLst>
              <a:ext uri="{FF2B5EF4-FFF2-40B4-BE49-F238E27FC236}">
                <a16:creationId xmlns:a16="http://schemas.microsoft.com/office/drawing/2014/main" id="{5829DA78-0DAC-4741-FD34-62E6E82BBFC6}"/>
              </a:ext>
            </a:extLst>
          </p:cNvPr>
          <p:cNvSpPr/>
          <p:nvPr/>
        </p:nvSpPr>
        <p:spPr>
          <a:xfrm rot="5400000">
            <a:off x="8882501" y="3690047"/>
            <a:ext cx="150435" cy="225098"/>
          </a:xfrm>
          <a:prstGeom prst="rightArrow">
            <a:avLst/>
          </a:prstGeom>
          <a:solidFill>
            <a:srgbClr val="169286"/>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836" dirty="0">
              <a:solidFill>
                <a:schemeClr val="bg1"/>
              </a:solidFill>
            </a:endParaRPr>
          </a:p>
        </p:txBody>
      </p:sp>
      <p:sp>
        <p:nvSpPr>
          <p:cNvPr id="4" name="Freeform 9">
            <a:extLst>
              <a:ext uri="{FF2B5EF4-FFF2-40B4-BE49-F238E27FC236}">
                <a16:creationId xmlns:a16="http://schemas.microsoft.com/office/drawing/2014/main" id="{79921747-B3C8-C9B5-BD73-12329949033E}"/>
              </a:ext>
            </a:extLst>
          </p:cNvPr>
          <p:cNvSpPr/>
          <p:nvPr/>
        </p:nvSpPr>
        <p:spPr>
          <a:xfrm>
            <a:off x="11276416" y="197830"/>
            <a:ext cx="759331" cy="380737"/>
          </a:xfrm>
          <a:custGeom>
            <a:avLst/>
            <a:gdLst/>
            <a:ahLst/>
            <a:cxnLst/>
            <a:rect l="l" t="t" r="r" b="b"/>
            <a:pathLst>
              <a:path w="1138997" h="571105">
                <a:moveTo>
                  <a:pt x="0" y="0"/>
                </a:moveTo>
                <a:lnTo>
                  <a:pt x="1138997" y="0"/>
                </a:lnTo>
                <a:lnTo>
                  <a:pt x="1138997" y="571105"/>
                </a:lnTo>
                <a:lnTo>
                  <a:pt x="0" y="571105"/>
                </a:lnTo>
                <a:lnTo>
                  <a:pt x="0" y="0"/>
                </a:lnTo>
                <a:close/>
              </a:path>
            </a:pathLst>
          </a:custGeom>
          <a:blipFill>
            <a:blip r:embed="rId3">
              <a:extLst>
                <a:ext uri="{96DAC541-7B7A-43D3-8B79-37D633B846F1}">
                  <asvg:svgBlip xmlns:asvg="http://schemas.microsoft.com/office/drawing/2016/SVG/main" r:embed="rId4"/>
                </a:ext>
              </a:extLst>
            </a:blip>
            <a:stretch>
              <a:fillRect b="-100439"/>
            </a:stretch>
          </a:blipFill>
        </p:spPr>
        <p:txBody>
          <a:bodyPr/>
          <a:lstStyle/>
          <a:p>
            <a:endParaRPr lang="ar-SA" sz="1200"/>
          </a:p>
        </p:txBody>
      </p:sp>
      <p:pic>
        <p:nvPicPr>
          <p:cNvPr id="9" name="Picture 2" descr="مرحبا بمنسوبي وزارة التعليم - يداوي">
            <a:extLst>
              <a:ext uri="{FF2B5EF4-FFF2-40B4-BE49-F238E27FC236}">
                <a16:creationId xmlns:a16="http://schemas.microsoft.com/office/drawing/2014/main" id="{566C7CCF-6278-36ED-8FAC-93EF050321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132" y="164389"/>
            <a:ext cx="1040268" cy="1040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620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87A352-53EA-4DAD-BC44-EE7E78A20009}"/>
              </a:ext>
            </a:extLst>
          </p:cNvPr>
          <p:cNvSpPr txBox="1"/>
          <p:nvPr/>
        </p:nvSpPr>
        <p:spPr>
          <a:xfrm>
            <a:off x="1756139" y="3523188"/>
            <a:ext cx="6550925" cy="923330"/>
          </a:xfrm>
          <a:prstGeom prst="rect">
            <a:avLst/>
          </a:prstGeom>
          <a:noFill/>
        </p:spPr>
        <p:txBody>
          <a:bodyPr wrap="square" rtlCol="1">
            <a:spAutoFit/>
          </a:bodyPr>
          <a:lstStyle/>
          <a:p>
            <a:pPr algn="r" rtl="1"/>
            <a:r>
              <a:rPr lang="ar-SA" sz="5400" b="1" dirty="0">
                <a:solidFill>
                  <a:schemeClr val="bg1"/>
                </a:solidFill>
                <a:latin typeface="GE Dinar Two Medium" panose="020A0503020102020204" pitchFamily="18" charset="-78"/>
                <a:ea typeface="GE Dinar Two Medium" panose="020A0503020102020204" pitchFamily="18" charset="-78"/>
                <a:cs typeface="GE Dinar Two Medium" panose="020A0503020102020204" pitchFamily="18" charset="-78"/>
              </a:rPr>
              <a:t>التلمذة البحثية</a:t>
            </a:r>
            <a:endParaRPr lang="en-US" sz="5400" b="1" dirty="0">
              <a:solidFill>
                <a:schemeClr val="bg1"/>
              </a:solidFill>
              <a:latin typeface="GE Dinar Two Medium" panose="020A0503020102020204" pitchFamily="18" charset="-78"/>
              <a:ea typeface="GE Dinar Two Medium" panose="020A0503020102020204" pitchFamily="18" charset="-78"/>
              <a:cs typeface="GE Dinar Two Medium" panose="020A0503020102020204" pitchFamily="18" charset="-78"/>
            </a:endParaRPr>
          </a:p>
        </p:txBody>
      </p:sp>
      <p:sp>
        <p:nvSpPr>
          <p:cNvPr id="5" name="TextBox 4">
            <a:extLst>
              <a:ext uri="{FF2B5EF4-FFF2-40B4-BE49-F238E27FC236}">
                <a16:creationId xmlns:a16="http://schemas.microsoft.com/office/drawing/2014/main" id="{6393B2EF-CB3C-40F9-A85B-A3506DC619A3}"/>
              </a:ext>
            </a:extLst>
          </p:cNvPr>
          <p:cNvSpPr txBox="1"/>
          <p:nvPr/>
        </p:nvSpPr>
        <p:spPr>
          <a:xfrm>
            <a:off x="4962160" y="2361545"/>
            <a:ext cx="2194656" cy="923330"/>
          </a:xfrm>
          <a:prstGeom prst="rect">
            <a:avLst/>
          </a:prstGeom>
          <a:noFill/>
        </p:spPr>
        <p:txBody>
          <a:bodyPr wrap="square" rtlCol="1">
            <a:spAutoFit/>
          </a:bodyPr>
          <a:lstStyle>
            <a:defPPr>
              <a:defRPr lang="aa-ET"/>
            </a:defPPr>
            <a:lvl1pPr algn="r" rtl="1">
              <a:defRPr sz="5400" b="1">
                <a:solidFill>
                  <a:schemeClr val="bg1"/>
                </a:solidFill>
                <a:latin typeface="A Jannat LT" panose="01000000000000000000" pitchFamily="2" charset="-78"/>
                <a:cs typeface="A Jannat LT" panose="01000000000000000000" pitchFamily="2" charset="-78"/>
              </a:defRPr>
            </a:lvl1pPr>
          </a:lstStyle>
          <a:p>
            <a:r>
              <a:rPr lang="ar-SA" dirty="0">
                <a:solidFill>
                  <a:srgbClr val="FFC000"/>
                </a:solidFill>
                <a:latin typeface="GE Dinar Two Medium" panose="020A0503020102020204" pitchFamily="18" charset="-78"/>
                <a:ea typeface="GE Dinar Two Medium" panose="020A0503020102020204" pitchFamily="18" charset="-78"/>
                <a:cs typeface="GE Dinar Two Medium" panose="020A0503020102020204" pitchFamily="18" charset="-78"/>
              </a:rPr>
              <a:t>مبادرة</a:t>
            </a:r>
            <a:endParaRPr lang="aa-ET" dirty="0">
              <a:solidFill>
                <a:srgbClr val="FFC000"/>
              </a:solidFill>
              <a:latin typeface="GE Dinar Two Medium" panose="020A0503020102020204" pitchFamily="18" charset="-78"/>
              <a:ea typeface="GE Dinar Two Medium" panose="020A0503020102020204" pitchFamily="18" charset="-78"/>
              <a:cs typeface="GE Dinar Two Medium" panose="020A0503020102020204" pitchFamily="18" charset="-78"/>
            </a:endParaRPr>
          </a:p>
        </p:txBody>
      </p:sp>
      <p:pic>
        <p:nvPicPr>
          <p:cNvPr id="10" name="رسم 9">
            <a:extLst>
              <a:ext uri="{FF2B5EF4-FFF2-40B4-BE49-F238E27FC236}">
                <a16:creationId xmlns:a16="http://schemas.microsoft.com/office/drawing/2014/main" id="{F7F17A56-6E69-FD30-F067-236E909E5A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34865" y="290700"/>
            <a:ext cx="1422527" cy="1011194"/>
          </a:xfrm>
          <a:prstGeom prst="rect">
            <a:avLst/>
          </a:prstGeom>
        </p:spPr>
      </p:pic>
    </p:spTree>
    <p:extLst>
      <p:ext uri="{BB962C8B-B14F-4D97-AF65-F5344CB8AC3E}">
        <p14:creationId xmlns:p14="http://schemas.microsoft.com/office/powerpoint/2010/main" val="29531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DA795475-5450-50B0-41ED-3D9E9CBAD3FB}"/>
              </a:ext>
            </a:extLst>
          </p:cNvPr>
          <p:cNvSpPr txBox="1"/>
          <p:nvPr/>
        </p:nvSpPr>
        <p:spPr>
          <a:xfrm>
            <a:off x="8311987" y="546826"/>
            <a:ext cx="2924080" cy="830997"/>
          </a:xfrm>
          <a:prstGeom prst="rect">
            <a:avLst/>
          </a:prstGeom>
          <a:noFill/>
        </p:spPr>
        <p:txBody>
          <a:bodyPr wrap="square">
            <a:spAutoFit/>
          </a:bodyPr>
          <a:lstStyle/>
          <a:p>
            <a:pPr algn="justLow" rtl="1"/>
            <a:r>
              <a:rPr lang="ar-SA" sz="2400" b="1" dirty="0">
                <a:solidFill>
                  <a:srgbClr val="0DA9A6"/>
                </a:solidFill>
                <a:latin typeface="A Jannat LT" panose="01000000000000000000" pitchFamily="2" charset="-78"/>
                <a:cs typeface="A Jannat LT" panose="01000000000000000000" pitchFamily="2" charset="-78"/>
              </a:rPr>
              <a:t>الطلبة المرشحين لبرنامج التلمذة البحثية </a:t>
            </a:r>
          </a:p>
        </p:txBody>
      </p:sp>
      <p:grpSp>
        <p:nvGrpSpPr>
          <p:cNvPr id="12" name="Group 1">
            <a:extLst>
              <a:ext uri="{FF2B5EF4-FFF2-40B4-BE49-F238E27FC236}">
                <a16:creationId xmlns:a16="http://schemas.microsoft.com/office/drawing/2014/main" id="{8970CBEA-32C2-D984-34B0-15B00CCFC9E6}"/>
              </a:ext>
            </a:extLst>
          </p:cNvPr>
          <p:cNvGrpSpPr/>
          <p:nvPr/>
        </p:nvGrpSpPr>
        <p:grpSpPr>
          <a:xfrm>
            <a:off x="8689271" y="1661809"/>
            <a:ext cx="3069540" cy="3835400"/>
            <a:chOff x="8402191" y="2491148"/>
            <a:chExt cx="3069540" cy="3835400"/>
          </a:xfrm>
        </p:grpSpPr>
        <p:sp>
          <p:nvSpPr>
            <p:cNvPr id="13" name="Rectangle: Diagonal Corners Rounded 5">
              <a:extLst>
                <a:ext uri="{FF2B5EF4-FFF2-40B4-BE49-F238E27FC236}">
                  <a16:creationId xmlns:a16="http://schemas.microsoft.com/office/drawing/2014/main" id="{55B96942-3C67-A925-C1CC-A4DF39D85E29}"/>
                </a:ext>
              </a:extLst>
            </p:cNvPr>
            <p:cNvSpPr/>
            <p:nvPr/>
          </p:nvSpPr>
          <p:spPr>
            <a:xfrm>
              <a:off x="8402191" y="2491148"/>
              <a:ext cx="2692400" cy="3835400"/>
            </a:xfrm>
            <a:prstGeom prst="round2Diag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a-ET" dirty="0"/>
            </a:p>
          </p:txBody>
        </p:sp>
        <p:sp>
          <p:nvSpPr>
            <p:cNvPr id="14" name="Rectangle: Top Corners Rounded 9">
              <a:extLst>
                <a:ext uri="{FF2B5EF4-FFF2-40B4-BE49-F238E27FC236}">
                  <a16:creationId xmlns:a16="http://schemas.microsoft.com/office/drawing/2014/main" id="{F3E9FC7E-32E6-9EF6-74C0-0F6EC101599F}"/>
                </a:ext>
              </a:extLst>
            </p:cNvPr>
            <p:cNvSpPr/>
            <p:nvPr/>
          </p:nvSpPr>
          <p:spPr>
            <a:xfrm rot="16200000">
              <a:off x="9508949" y="1795059"/>
              <a:ext cx="1001485" cy="2924078"/>
            </a:xfrm>
            <a:prstGeom prst="round2SameRect">
              <a:avLst>
                <a:gd name="adj1" fmla="val 12319"/>
                <a:gd name="adj2" fmla="val 0"/>
              </a:avLst>
            </a:prstGeom>
            <a:solidFill>
              <a:srgbClr val="048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a-ET"/>
            </a:p>
          </p:txBody>
        </p:sp>
        <p:sp>
          <p:nvSpPr>
            <p:cNvPr id="15" name="Right Triangle 10">
              <a:extLst>
                <a:ext uri="{FF2B5EF4-FFF2-40B4-BE49-F238E27FC236}">
                  <a16:creationId xmlns:a16="http://schemas.microsoft.com/office/drawing/2014/main" id="{BE73EC70-19D8-96A3-47E6-EC9EFDF68BDB}"/>
                </a:ext>
              </a:extLst>
            </p:cNvPr>
            <p:cNvSpPr/>
            <p:nvPr/>
          </p:nvSpPr>
          <p:spPr>
            <a:xfrm rot="5400000">
              <a:off x="11126295" y="3726139"/>
              <a:ext cx="313730" cy="377139"/>
            </a:xfrm>
            <a:prstGeom prst="rtTriangle">
              <a:avLst/>
            </a:prstGeom>
            <a:solidFill>
              <a:srgbClr val="036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a-ET"/>
            </a:p>
          </p:txBody>
        </p:sp>
      </p:grpSp>
      <p:sp>
        <p:nvSpPr>
          <p:cNvPr id="17" name="TextBox 47">
            <a:extLst>
              <a:ext uri="{FF2B5EF4-FFF2-40B4-BE49-F238E27FC236}">
                <a16:creationId xmlns:a16="http://schemas.microsoft.com/office/drawing/2014/main" id="{E8FE6408-1833-1A3C-E95C-43A7BF9F8A54}"/>
              </a:ext>
            </a:extLst>
          </p:cNvPr>
          <p:cNvSpPr txBox="1"/>
          <p:nvPr/>
        </p:nvSpPr>
        <p:spPr>
          <a:xfrm>
            <a:off x="9144000" y="2128462"/>
            <a:ext cx="2423678" cy="369332"/>
          </a:xfrm>
          <a:prstGeom prst="rect">
            <a:avLst/>
          </a:prstGeom>
          <a:noFill/>
        </p:spPr>
        <p:txBody>
          <a:bodyPr wrap="square" rtlCol="1">
            <a:spAutoFit/>
          </a:bodyPr>
          <a:lstStyle>
            <a:defPPr>
              <a:defRPr lang="aa-ET"/>
            </a:defPPr>
            <a:lvl1pPr algn="r" rtl="1">
              <a:defRPr sz="3200" b="1">
                <a:solidFill>
                  <a:schemeClr val="bg1"/>
                </a:solidFill>
                <a:latin typeface="A Jannat LT" panose="01000000000000000000" pitchFamily="2" charset="-78"/>
                <a:cs typeface="A Jannat LT" panose="01000000000000000000" pitchFamily="2" charset="-78"/>
              </a:defRPr>
            </a:lvl1pPr>
          </a:lstStyle>
          <a:p>
            <a:pPr algn="ctr"/>
            <a:r>
              <a:rPr lang="ar-SA" sz="1800" dirty="0"/>
              <a:t>فكرة البرنامج</a:t>
            </a:r>
            <a:endParaRPr lang="aa-ET" sz="1800" dirty="0"/>
          </a:p>
        </p:txBody>
      </p:sp>
      <p:sp>
        <p:nvSpPr>
          <p:cNvPr id="19" name="TextBox 53">
            <a:extLst>
              <a:ext uri="{FF2B5EF4-FFF2-40B4-BE49-F238E27FC236}">
                <a16:creationId xmlns:a16="http://schemas.microsoft.com/office/drawing/2014/main" id="{46FA6BB0-B72B-CC5D-9515-25AFFA40B32A}"/>
              </a:ext>
            </a:extLst>
          </p:cNvPr>
          <p:cNvSpPr txBox="1"/>
          <p:nvPr/>
        </p:nvSpPr>
        <p:spPr>
          <a:xfrm>
            <a:off x="8834732" y="3147466"/>
            <a:ext cx="2415205" cy="1600438"/>
          </a:xfrm>
          <a:prstGeom prst="rect">
            <a:avLst/>
          </a:prstGeom>
          <a:noFill/>
        </p:spPr>
        <p:txBody>
          <a:bodyPr wrap="square" rtlCol="1">
            <a:spAutoFit/>
          </a:bodyPr>
          <a:lstStyle>
            <a:defPPr>
              <a:defRPr lang="aa-ET"/>
            </a:defPPr>
            <a:lvl1pPr algn="r" rtl="1">
              <a:defRPr sz="1600" b="1">
                <a:solidFill>
                  <a:schemeClr val="tx1">
                    <a:lumMod val="50000"/>
                    <a:lumOff val="50000"/>
                  </a:schemeClr>
                </a:solidFill>
                <a:latin typeface="A Jannat LT" panose="01000000000000000000" pitchFamily="2" charset="-78"/>
                <a:cs typeface="A Jannat LT" panose="01000000000000000000" pitchFamily="2" charset="-78"/>
              </a:defRPr>
            </a:lvl1pPr>
          </a:lstStyle>
          <a:p>
            <a:pPr algn="justLow"/>
            <a:r>
              <a:rPr lang="ar-SA" sz="1400" dirty="0"/>
              <a:t>تكوين عملية اتصال علمية بين الطلبة الموهوبين وبين متخصصين وخبراء في مجالات أكاديمية متنوعة وفق آلية علمية محددة , يكتسب الطالب خلالها خبرات علمية وبحثية متنوعة في مجال تخصصي  </a:t>
            </a:r>
            <a:endParaRPr lang="aa-ET" sz="1400" dirty="0"/>
          </a:p>
        </p:txBody>
      </p:sp>
      <p:grpSp>
        <p:nvGrpSpPr>
          <p:cNvPr id="20" name="Group 15">
            <a:extLst>
              <a:ext uri="{FF2B5EF4-FFF2-40B4-BE49-F238E27FC236}">
                <a16:creationId xmlns:a16="http://schemas.microsoft.com/office/drawing/2014/main" id="{5DA939D4-B26B-628E-4068-FFAAA00F7FEF}"/>
              </a:ext>
            </a:extLst>
          </p:cNvPr>
          <p:cNvGrpSpPr/>
          <p:nvPr/>
        </p:nvGrpSpPr>
        <p:grpSpPr>
          <a:xfrm>
            <a:off x="9337095" y="5015293"/>
            <a:ext cx="1495728" cy="252000"/>
            <a:chOff x="9050015" y="5844632"/>
            <a:chExt cx="1495728" cy="252000"/>
          </a:xfrm>
        </p:grpSpPr>
        <p:sp>
          <p:nvSpPr>
            <p:cNvPr id="21" name="Star: 5 Points 56">
              <a:extLst>
                <a:ext uri="{FF2B5EF4-FFF2-40B4-BE49-F238E27FC236}">
                  <a16:creationId xmlns:a16="http://schemas.microsoft.com/office/drawing/2014/main" id="{8FE428C1-084A-8B2E-F0CE-6B8B41B396FE}"/>
                </a:ext>
              </a:extLst>
            </p:cNvPr>
            <p:cNvSpPr/>
            <p:nvPr/>
          </p:nvSpPr>
          <p:spPr>
            <a:xfrm>
              <a:off x="10293743" y="5844632"/>
              <a:ext cx="252000" cy="2520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a-ET"/>
            </a:p>
          </p:txBody>
        </p:sp>
        <p:sp>
          <p:nvSpPr>
            <p:cNvPr id="22" name="Star: 5 Points 57">
              <a:extLst>
                <a:ext uri="{FF2B5EF4-FFF2-40B4-BE49-F238E27FC236}">
                  <a16:creationId xmlns:a16="http://schemas.microsoft.com/office/drawing/2014/main" id="{3121DD13-5F01-720E-954B-0DAFC2473C0E}"/>
                </a:ext>
              </a:extLst>
            </p:cNvPr>
            <p:cNvSpPr/>
            <p:nvPr/>
          </p:nvSpPr>
          <p:spPr>
            <a:xfrm>
              <a:off x="9982811" y="5844632"/>
              <a:ext cx="252000" cy="2520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a-ET" dirty="0"/>
            </a:p>
          </p:txBody>
        </p:sp>
        <p:sp>
          <p:nvSpPr>
            <p:cNvPr id="23" name="Star: 5 Points 58">
              <a:extLst>
                <a:ext uri="{FF2B5EF4-FFF2-40B4-BE49-F238E27FC236}">
                  <a16:creationId xmlns:a16="http://schemas.microsoft.com/office/drawing/2014/main" id="{B768AA62-E574-C737-7F80-07F8A37E75FD}"/>
                </a:ext>
              </a:extLst>
            </p:cNvPr>
            <p:cNvSpPr/>
            <p:nvPr/>
          </p:nvSpPr>
          <p:spPr>
            <a:xfrm>
              <a:off x="9671879" y="5844632"/>
              <a:ext cx="252000" cy="2520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a-ET" dirty="0"/>
            </a:p>
          </p:txBody>
        </p:sp>
        <p:sp>
          <p:nvSpPr>
            <p:cNvPr id="24" name="Star: 5 Points 59">
              <a:extLst>
                <a:ext uri="{FF2B5EF4-FFF2-40B4-BE49-F238E27FC236}">
                  <a16:creationId xmlns:a16="http://schemas.microsoft.com/office/drawing/2014/main" id="{0B65A6E2-D6B9-E6E1-D0FB-DB8B9C3D0349}"/>
                </a:ext>
              </a:extLst>
            </p:cNvPr>
            <p:cNvSpPr/>
            <p:nvPr/>
          </p:nvSpPr>
          <p:spPr>
            <a:xfrm>
              <a:off x="9360947" y="5844632"/>
              <a:ext cx="252000" cy="2520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a-ET" dirty="0"/>
            </a:p>
          </p:txBody>
        </p:sp>
        <p:sp>
          <p:nvSpPr>
            <p:cNvPr id="25" name="Star: 5 Points 60">
              <a:extLst>
                <a:ext uri="{FF2B5EF4-FFF2-40B4-BE49-F238E27FC236}">
                  <a16:creationId xmlns:a16="http://schemas.microsoft.com/office/drawing/2014/main" id="{D750259C-859B-45F7-75C7-06C86BE5B1F1}"/>
                </a:ext>
              </a:extLst>
            </p:cNvPr>
            <p:cNvSpPr/>
            <p:nvPr/>
          </p:nvSpPr>
          <p:spPr>
            <a:xfrm>
              <a:off x="9050015" y="5844632"/>
              <a:ext cx="252000" cy="2520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a-ET" dirty="0"/>
            </a:p>
          </p:txBody>
        </p:sp>
      </p:grpSp>
      <p:grpSp>
        <p:nvGrpSpPr>
          <p:cNvPr id="38" name="Group 10">
            <a:extLst>
              <a:ext uri="{FF2B5EF4-FFF2-40B4-BE49-F238E27FC236}">
                <a16:creationId xmlns:a16="http://schemas.microsoft.com/office/drawing/2014/main" id="{35E8BECD-AECA-5DC7-C462-7CFBE5933038}"/>
              </a:ext>
            </a:extLst>
          </p:cNvPr>
          <p:cNvGrpSpPr/>
          <p:nvPr/>
        </p:nvGrpSpPr>
        <p:grpSpPr>
          <a:xfrm>
            <a:off x="942063" y="1145890"/>
            <a:ext cx="3104751" cy="2283110"/>
            <a:chOff x="9065681" y="4514859"/>
            <a:chExt cx="2510743" cy="1846300"/>
          </a:xfrm>
        </p:grpSpPr>
        <p:sp>
          <p:nvSpPr>
            <p:cNvPr id="39" name="Rectangle 48">
              <a:extLst>
                <a:ext uri="{FF2B5EF4-FFF2-40B4-BE49-F238E27FC236}">
                  <a16:creationId xmlns:a16="http://schemas.microsoft.com/office/drawing/2014/main" id="{E396DA2F-5A96-D2A4-5482-6804392B4CA2}"/>
                </a:ext>
              </a:extLst>
            </p:cNvPr>
            <p:cNvSpPr/>
            <p:nvPr/>
          </p:nvSpPr>
          <p:spPr>
            <a:xfrm>
              <a:off x="9065681" y="4514859"/>
              <a:ext cx="2510743" cy="18463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a-ET"/>
            </a:p>
          </p:txBody>
        </p:sp>
        <p:sp>
          <p:nvSpPr>
            <p:cNvPr id="40" name="TextBox 52">
              <a:extLst>
                <a:ext uri="{FF2B5EF4-FFF2-40B4-BE49-F238E27FC236}">
                  <a16:creationId xmlns:a16="http://schemas.microsoft.com/office/drawing/2014/main" id="{262FA49A-EE81-CA52-C39D-EC45059A207C}"/>
                </a:ext>
              </a:extLst>
            </p:cNvPr>
            <p:cNvSpPr txBox="1"/>
            <p:nvPr/>
          </p:nvSpPr>
          <p:spPr>
            <a:xfrm>
              <a:off x="9293806" y="4965367"/>
              <a:ext cx="2054493" cy="871122"/>
            </a:xfrm>
            <a:prstGeom prst="rect">
              <a:avLst/>
            </a:prstGeom>
            <a:noFill/>
          </p:spPr>
          <p:txBody>
            <a:bodyPr wrap="square" rtlCol="1">
              <a:spAutoFit/>
            </a:bodyPr>
            <a:lstStyle>
              <a:defPPr>
                <a:defRPr lang="aa-ET"/>
              </a:defPPr>
              <a:lvl1pPr algn="r" rtl="1">
                <a:defRPr sz="1600" b="1">
                  <a:solidFill>
                    <a:schemeClr val="tx1">
                      <a:lumMod val="50000"/>
                      <a:lumOff val="50000"/>
                    </a:schemeClr>
                  </a:solidFill>
                  <a:latin typeface="A Jannat LT" panose="01000000000000000000" pitchFamily="2" charset="-78"/>
                  <a:cs typeface="A Jannat LT" panose="01000000000000000000" pitchFamily="2" charset="-78"/>
                </a:defRPr>
              </a:lvl1pPr>
            </a:lstStyle>
            <a:p>
              <a:pPr algn="justLow"/>
              <a:r>
                <a:rPr lang="ar-SA" dirty="0"/>
                <a:t>حاجة الطلبة الموهوبين للاحتكاك مع الخبراء في مجال اهتمامهم لاستكشاف المجال من الداخل </a:t>
              </a:r>
            </a:p>
          </p:txBody>
        </p:sp>
      </p:grpSp>
      <p:grpSp>
        <p:nvGrpSpPr>
          <p:cNvPr id="41" name="Group 6">
            <a:extLst>
              <a:ext uri="{FF2B5EF4-FFF2-40B4-BE49-F238E27FC236}">
                <a16:creationId xmlns:a16="http://schemas.microsoft.com/office/drawing/2014/main" id="{B0ED6532-2A1B-D229-4F62-3C1A11AEB1F3}"/>
              </a:ext>
            </a:extLst>
          </p:cNvPr>
          <p:cNvGrpSpPr/>
          <p:nvPr/>
        </p:nvGrpSpPr>
        <p:grpSpPr>
          <a:xfrm>
            <a:off x="2361416" y="714916"/>
            <a:ext cx="721932" cy="721932"/>
            <a:chOff x="10029148" y="4083885"/>
            <a:chExt cx="583810" cy="583810"/>
          </a:xfrm>
        </p:grpSpPr>
        <p:sp>
          <p:nvSpPr>
            <p:cNvPr id="42" name="Oval 2">
              <a:extLst>
                <a:ext uri="{FF2B5EF4-FFF2-40B4-BE49-F238E27FC236}">
                  <a16:creationId xmlns:a16="http://schemas.microsoft.com/office/drawing/2014/main" id="{96106B42-4CC2-A191-5091-760D8CA66A8D}"/>
                </a:ext>
              </a:extLst>
            </p:cNvPr>
            <p:cNvSpPr/>
            <p:nvPr/>
          </p:nvSpPr>
          <p:spPr>
            <a:xfrm>
              <a:off x="10029148" y="4083885"/>
              <a:ext cx="583810" cy="583810"/>
            </a:xfrm>
            <a:prstGeom prst="ellipse">
              <a:avLst/>
            </a:prstGeom>
            <a:solidFill>
              <a:srgbClr val="036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a-ET" dirty="0"/>
            </a:p>
          </p:txBody>
        </p:sp>
        <p:sp>
          <p:nvSpPr>
            <p:cNvPr id="43" name="Rectangle 60">
              <a:extLst>
                <a:ext uri="{FF2B5EF4-FFF2-40B4-BE49-F238E27FC236}">
                  <a16:creationId xmlns:a16="http://schemas.microsoft.com/office/drawing/2014/main" id="{D45BF26E-EE74-3EFC-C53B-0840EE60ADA5}"/>
                </a:ext>
              </a:extLst>
            </p:cNvPr>
            <p:cNvSpPr/>
            <p:nvPr/>
          </p:nvSpPr>
          <p:spPr>
            <a:xfrm>
              <a:off x="10126882" y="4225126"/>
              <a:ext cx="457176" cy="369332"/>
            </a:xfrm>
            <a:prstGeom prst="rect">
              <a:avLst/>
            </a:prstGeom>
          </p:spPr>
          <p:txBody>
            <a:bodyPr wrap="none">
              <a:spAutoFit/>
            </a:bodyPr>
            <a:lstStyle/>
            <a:p>
              <a:r>
                <a:rPr lang="en-US"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rPr>
                <a:t>01</a:t>
              </a:r>
            </a:p>
          </p:txBody>
        </p:sp>
      </p:grpSp>
      <p:grpSp>
        <p:nvGrpSpPr>
          <p:cNvPr id="44" name="Group 10">
            <a:extLst>
              <a:ext uri="{FF2B5EF4-FFF2-40B4-BE49-F238E27FC236}">
                <a16:creationId xmlns:a16="http://schemas.microsoft.com/office/drawing/2014/main" id="{4765BB0D-35FA-CDDE-93AC-74BE88C862EF}"/>
              </a:ext>
            </a:extLst>
          </p:cNvPr>
          <p:cNvGrpSpPr/>
          <p:nvPr/>
        </p:nvGrpSpPr>
        <p:grpSpPr>
          <a:xfrm>
            <a:off x="4650503" y="3873738"/>
            <a:ext cx="3104751" cy="2283110"/>
            <a:chOff x="9065681" y="4514859"/>
            <a:chExt cx="2510743" cy="1846300"/>
          </a:xfrm>
        </p:grpSpPr>
        <p:sp>
          <p:nvSpPr>
            <p:cNvPr id="45" name="Rectangle 48">
              <a:extLst>
                <a:ext uri="{FF2B5EF4-FFF2-40B4-BE49-F238E27FC236}">
                  <a16:creationId xmlns:a16="http://schemas.microsoft.com/office/drawing/2014/main" id="{1ECD7C48-87BF-DAC6-2BB4-565796B28BDF}"/>
                </a:ext>
              </a:extLst>
            </p:cNvPr>
            <p:cNvSpPr/>
            <p:nvPr/>
          </p:nvSpPr>
          <p:spPr>
            <a:xfrm>
              <a:off x="9065681" y="4514859"/>
              <a:ext cx="2510743" cy="18463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a-ET"/>
            </a:p>
          </p:txBody>
        </p:sp>
        <p:sp>
          <p:nvSpPr>
            <p:cNvPr id="46" name="TextBox 52">
              <a:extLst>
                <a:ext uri="{FF2B5EF4-FFF2-40B4-BE49-F238E27FC236}">
                  <a16:creationId xmlns:a16="http://schemas.microsoft.com/office/drawing/2014/main" id="{41B12EA2-831C-5A17-2B44-FA2210F99E38}"/>
                </a:ext>
              </a:extLst>
            </p:cNvPr>
            <p:cNvSpPr txBox="1"/>
            <p:nvPr/>
          </p:nvSpPr>
          <p:spPr>
            <a:xfrm>
              <a:off x="9420636" y="5038605"/>
              <a:ext cx="2060250" cy="672009"/>
            </a:xfrm>
            <a:prstGeom prst="rect">
              <a:avLst/>
            </a:prstGeom>
            <a:noFill/>
          </p:spPr>
          <p:txBody>
            <a:bodyPr wrap="square" rtlCol="1">
              <a:spAutoFit/>
            </a:bodyPr>
            <a:lstStyle>
              <a:defPPr>
                <a:defRPr lang="aa-ET"/>
              </a:defPPr>
              <a:lvl1pPr algn="r" rtl="1">
                <a:defRPr sz="1600" b="1">
                  <a:solidFill>
                    <a:schemeClr val="tx1">
                      <a:lumMod val="50000"/>
                      <a:lumOff val="50000"/>
                    </a:schemeClr>
                  </a:solidFill>
                  <a:latin typeface="A Jannat LT" panose="01000000000000000000" pitchFamily="2" charset="-78"/>
                  <a:cs typeface="A Jannat LT" panose="01000000000000000000" pitchFamily="2" charset="-78"/>
                </a:defRPr>
              </a:lvl1pPr>
            </a:lstStyle>
            <a:p>
              <a:pPr algn="justLow"/>
              <a:r>
                <a:rPr lang="ar-SA" dirty="0"/>
                <a:t>حاجة الطلبة الموهوبين لمهارات بحثيه متخصصة في مجال اهتمامهم</a:t>
              </a:r>
            </a:p>
          </p:txBody>
        </p:sp>
      </p:grpSp>
      <p:grpSp>
        <p:nvGrpSpPr>
          <p:cNvPr id="47" name="Group 6">
            <a:extLst>
              <a:ext uri="{FF2B5EF4-FFF2-40B4-BE49-F238E27FC236}">
                <a16:creationId xmlns:a16="http://schemas.microsoft.com/office/drawing/2014/main" id="{6B092CE5-C07C-4032-0399-254B110FE25A}"/>
              </a:ext>
            </a:extLst>
          </p:cNvPr>
          <p:cNvGrpSpPr/>
          <p:nvPr/>
        </p:nvGrpSpPr>
        <p:grpSpPr>
          <a:xfrm>
            <a:off x="6069856" y="3442764"/>
            <a:ext cx="721932" cy="721932"/>
            <a:chOff x="10029148" y="4083885"/>
            <a:chExt cx="583810" cy="583810"/>
          </a:xfrm>
        </p:grpSpPr>
        <p:sp>
          <p:nvSpPr>
            <p:cNvPr id="48" name="Oval 2">
              <a:extLst>
                <a:ext uri="{FF2B5EF4-FFF2-40B4-BE49-F238E27FC236}">
                  <a16:creationId xmlns:a16="http://schemas.microsoft.com/office/drawing/2014/main" id="{3C406824-35A8-7747-D31F-CE454B787792}"/>
                </a:ext>
              </a:extLst>
            </p:cNvPr>
            <p:cNvSpPr/>
            <p:nvPr/>
          </p:nvSpPr>
          <p:spPr>
            <a:xfrm>
              <a:off x="10029148" y="4083885"/>
              <a:ext cx="583810" cy="583810"/>
            </a:xfrm>
            <a:prstGeom prst="ellipse">
              <a:avLst/>
            </a:prstGeom>
            <a:solidFill>
              <a:srgbClr val="036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a-ET" dirty="0"/>
            </a:p>
          </p:txBody>
        </p:sp>
        <p:sp>
          <p:nvSpPr>
            <p:cNvPr id="49" name="Rectangle 60">
              <a:extLst>
                <a:ext uri="{FF2B5EF4-FFF2-40B4-BE49-F238E27FC236}">
                  <a16:creationId xmlns:a16="http://schemas.microsoft.com/office/drawing/2014/main" id="{0D392B96-F01D-3800-A9A9-8120DA6716A3}"/>
                </a:ext>
              </a:extLst>
            </p:cNvPr>
            <p:cNvSpPr/>
            <p:nvPr/>
          </p:nvSpPr>
          <p:spPr>
            <a:xfrm>
              <a:off x="10126882" y="4225126"/>
              <a:ext cx="369708" cy="298670"/>
            </a:xfrm>
            <a:prstGeom prst="rect">
              <a:avLst/>
            </a:prstGeom>
          </p:spPr>
          <p:txBody>
            <a:bodyPr wrap="none">
              <a:spAutoFit/>
            </a:bodyPr>
            <a:lstStyle/>
            <a:p>
              <a:r>
                <a:rPr lang="en-US"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rPr>
                <a:t>02</a:t>
              </a:r>
            </a:p>
          </p:txBody>
        </p:sp>
      </p:grpSp>
      <p:grpSp>
        <p:nvGrpSpPr>
          <p:cNvPr id="50" name="Group 10">
            <a:extLst>
              <a:ext uri="{FF2B5EF4-FFF2-40B4-BE49-F238E27FC236}">
                <a16:creationId xmlns:a16="http://schemas.microsoft.com/office/drawing/2014/main" id="{D4C20DE8-C76E-62A0-81EF-4DEC396BDDE7}"/>
              </a:ext>
            </a:extLst>
          </p:cNvPr>
          <p:cNvGrpSpPr/>
          <p:nvPr/>
        </p:nvGrpSpPr>
        <p:grpSpPr>
          <a:xfrm>
            <a:off x="929897" y="3873738"/>
            <a:ext cx="3104751" cy="2283110"/>
            <a:chOff x="9065681" y="4514859"/>
            <a:chExt cx="2510743" cy="1846300"/>
          </a:xfrm>
        </p:grpSpPr>
        <p:sp>
          <p:nvSpPr>
            <p:cNvPr id="51" name="Rectangle 48">
              <a:extLst>
                <a:ext uri="{FF2B5EF4-FFF2-40B4-BE49-F238E27FC236}">
                  <a16:creationId xmlns:a16="http://schemas.microsoft.com/office/drawing/2014/main" id="{0D40EF7A-545C-5BAE-17C9-0A0EE1E322FA}"/>
                </a:ext>
              </a:extLst>
            </p:cNvPr>
            <p:cNvSpPr/>
            <p:nvPr/>
          </p:nvSpPr>
          <p:spPr>
            <a:xfrm>
              <a:off x="9065681" y="4514859"/>
              <a:ext cx="2510743" cy="18463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a-ET"/>
            </a:p>
          </p:txBody>
        </p:sp>
        <p:sp>
          <p:nvSpPr>
            <p:cNvPr id="52" name="TextBox 52">
              <a:extLst>
                <a:ext uri="{FF2B5EF4-FFF2-40B4-BE49-F238E27FC236}">
                  <a16:creationId xmlns:a16="http://schemas.microsoft.com/office/drawing/2014/main" id="{714EB93C-EE16-CCF5-AA62-6A8494DD197D}"/>
                </a:ext>
              </a:extLst>
            </p:cNvPr>
            <p:cNvSpPr txBox="1"/>
            <p:nvPr/>
          </p:nvSpPr>
          <p:spPr>
            <a:xfrm>
              <a:off x="9237398" y="5038604"/>
              <a:ext cx="2186984" cy="672009"/>
            </a:xfrm>
            <a:prstGeom prst="rect">
              <a:avLst/>
            </a:prstGeom>
            <a:noFill/>
          </p:spPr>
          <p:txBody>
            <a:bodyPr wrap="square" rtlCol="1">
              <a:spAutoFit/>
            </a:bodyPr>
            <a:lstStyle>
              <a:defPPr>
                <a:defRPr lang="aa-ET"/>
              </a:defPPr>
              <a:lvl1pPr algn="r" rtl="1">
                <a:defRPr sz="1600" b="1">
                  <a:solidFill>
                    <a:schemeClr val="tx1">
                      <a:lumMod val="50000"/>
                      <a:lumOff val="50000"/>
                    </a:schemeClr>
                  </a:solidFill>
                  <a:latin typeface="A Jannat LT" panose="01000000000000000000" pitchFamily="2" charset="-78"/>
                  <a:cs typeface="A Jannat LT" panose="01000000000000000000" pitchFamily="2" charset="-78"/>
                </a:defRPr>
              </a:lvl1pPr>
            </a:lstStyle>
            <a:p>
              <a:pPr algn="justLow"/>
              <a:r>
                <a:rPr lang="ar-SA" dirty="0"/>
                <a:t>حاجة الطلبة الموهوبين إلى خطة فردية تناسب مع اهتماماتهم وقدراتهم  </a:t>
              </a:r>
            </a:p>
          </p:txBody>
        </p:sp>
      </p:grpSp>
      <p:grpSp>
        <p:nvGrpSpPr>
          <p:cNvPr id="53" name="Group 6">
            <a:extLst>
              <a:ext uri="{FF2B5EF4-FFF2-40B4-BE49-F238E27FC236}">
                <a16:creationId xmlns:a16="http://schemas.microsoft.com/office/drawing/2014/main" id="{E4DA7A9F-954A-EF26-94D1-395A77983EC3}"/>
              </a:ext>
            </a:extLst>
          </p:cNvPr>
          <p:cNvGrpSpPr/>
          <p:nvPr/>
        </p:nvGrpSpPr>
        <p:grpSpPr>
          <a:xfrm>
            <a:off x="2349250" y="3442764"/>
            <a:ext cx="721932" cy="721932"/>
            <a:chOff x="10029148" y="4083885"/>
            <a:chExt cx="583810" cy="583810"/>
          </a:xfrm>
        </p:grpSpPr>
        <p:sp>
          <p:nvSpPr>
            <p:cNvPr id="54" name="Oval 2">
              <a:extLst>
                <a:ext uri="{FF2B5EF4-FFF2-40B4-BE49-F238E27FC236}">
                  <a16:creationId xmlns:a16="http://schemas.microsoft.com/office/drawing/2014/main" id="{80C0B0F9-BD33-7E76-C5BB-FB10529B119F}"/>
                </a:ext>
              </a:extLst>
            </p:cNvPr>
            <p:cNvSpPr/>
            <p:nvPr/>
          </p:nvSpPr>
          <p:spPr>
            <a:xfrm>
              <a:off x="10029148" y="4083885"/>
              <a:ext cx="583810" cy="583810"/>
            </a:xfrm>
            <a:prstGeom prst="ellipse">
              <a:avLst/>
            </a:prstGeom>
            <a:solidFill>
              <a:srgbClr val="036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a-ET" dirty="0"/>
            </a:p>
          </p:txBody>
        </p:sp>
        <p:sp>
          <p:nvSpPr>
            <p:cNvPr id="55" name="Rectangle 60">
              <a:extLst>
                <a:ext uri="{FF2B5EF4-FFF2-40B4-BE49-F238E27FC236}">
                  <a16:creationId xmlns:a16="http://schemas.microsoft.com/office/drawing/2014/main" id="{78AC389D-B829-FC7A-7C5E-0CC147F29708}"/>
                </a:ext>
              </a:extLst>
            </p:cNvPr>
            <p:cNvSpPr/>
            <p:nvPr/>
          </p:nvSpPr>
          <p:spPr>
            <a:xfrm>
              <a:off x="10126882" y="4225126"/>
              <a:ext cx="369708" cy="298670"/>
            </a:xfrm>
            <a:prstGeom prst="rect">
              <a:avLst/>
            </a:prstGeom>
          </p:spPr>
          <p:txBody>
            <a:bodyPr wrap="none">
              <a:spAutoFit/>
            </a:bodyPr>
            <a:lstStyle/>
            <a:p>
              <a:r>
                <a:rPr lang="en-US"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rPr>
                <a:t>03</a:t>
              </a:r>
            </a:p>
          </p:txBody>
        </p:sp>
      </p:grpSp>
      <p:sp>
        <p:nvSpPr>
          <p:cNvPr id="56" name="مربع نص 55">
            <a:extLst>
              <a:ext uri="{FF2B5EF4-FFF2-40B4-BE49-F238E27FC236}">
                <a16:creationId xmlns:a16="http://schemas.microsoft.com/office/drawing/2014/main" id="{9C0A2F85-8FA9-7C06-4BA4-A21CA4A3F92F}"/>
              </a:ext>
            </a:extLst>
          </p:cNvPr>
          <p:cNvSpPr txBox="1"/>
          <p:nvPr/>
        </p:nvSpPr>
        <p:spPr>
          <a:xfrm>
            <a:off x="4484492" y="1996454"/>
            <a:ext cx="3149992" cy="461665"/>
          </a:xfrm>
          <a:prstGeom prst="rect">
            <a:avLst/>
          </a:prstGeom>
          <a:noFill/>
        </p:spPr>
        <p:txBody>
          <a:bodyPr wrap="square">
            <a:spAutoFit/>
          </a:bodyPr>
          <a:lstStyle/>
          <a:p>
            <a:pPr algn="justLow" rtl="1"/>
            <a:r>
              <a:rPr lang="ar-SA" sz="2400" b="1" dirty="0">
                <a:solidFill>
                  <a:srgbClr val="0DA9A6"/>
                </a:solidFill>
                <a:latin typeface="A Jannat LT" panose="01000000000000000000" pitchFamily="2" charset="-78"/>
                <a:cs typeface="A Jannat LT" panose="01000000000000000000" pitchFamily="2" charset="-78"/>
              </a:rPr>
              <a:t>مبررات وأهمية البرنامج </a:t>
            </a:r>
          </a:p>
        </p:txBody>
      </p:sp>
      <p:sp>
        <p:nvSpPr>
          <p:cNvPr id="58" name="مربع نص 57">
            <a:extLst>
              <a:ext uri="{FF2B5EF4-FFF2-40B4-BE49-F238E27FC236}">
                <a16:creationId xmlns:a16="http://schemas.microsoft.com/office/drawing/2014/main" id="{2B96C65E-0D4C-4DC6-44A2-A84351F05EBA}"/>
              </a:ext>
            </a:extLst>
          </p:cNvPr>
          <p:cNvSpPr txBox="1"/>
          <p:nvPr/>
        </p:nvSpPr>
        <p:spPr>
          <a:xfrm>
            <a:off x="8404993" y="6596390"/>
            <a:ext cx="3787007" cy="261610"/>
          </a:xfrm>
          <a:prstGeom prst="rect">
            <a:avLst/>
          </a:prstGeom>
          <a:noFill/>
        </p:spPr>
        <p:txBody>
          <a:bodyPr wrap="square">
            <a:spAutoFit/>
          </a:bodyPr>
          <a:lstStyle/>
          <a:p>
            <a:pPr algn="ctr" rtl="1"/>
            <a:r>
              <a:rPr lang="ar-SA" sz="1100" b="1" dirty="0">
                <a:solidFill>
                  <a:schemeClr val="bg1"/>
                </a:solidFill>
                <a:latin typeface="A Jannat LT" panose="01000000000000000000" pitchFamily="2" charset="-78"/>
                <a:cs typeface="A Jannat LT" panose="01000000000000000000" pitchFamily="2" charset="-78"/>
              </a:rPr>
              <a:t>الشؤون التعليمية - إدارة تنمية القدرات - قسم الموهوبين</a:t>
            </a:r>
          </a:p>
        </p:txBody>
      </p:sp>
      <p:pic>
        <p:nvPicPr>
          <p:cNvPr id="3" name="رسم 2" descr="شريط مع تعبئة خالصة">
            <a:extLst>
              <a:ext uri="{FF2B5EF4-FFF2-40B4-BE49-F238E27FC236}">
                <a16:creationId xmlns:a16="http://schemas.microsoft.com/office/drawing/2014/main" id="{A7FDDB7B-FFDA-C3A5-0B39-231AB3AC90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10478" y="480020"/>
            <a:ext cx="914400" cy="914400"/>
          </a:xfrm>
          <a:prstGeom prst="rect">
            <a:avLst/>
          </a:prstGeom>
        </p:spPr>
      </p:pic>
    </p:spTree>
    <p:extLst>
      <p:ext uri="{BB962C8B-B14F-4D97-AF65-F5344CB8AC3E}">
        <p14:creationId xmlns:p14="http://schemas.microsoft.com/office/powerpoint/2010/main" val="421206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fade">
                                      <p:cBhvr>
                                        <p:cTn id="34" dur="500"/>
                                        <p:tgtEl>
                                          <p:spTgt spid="5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p:cTn id="39" dur="500" fill="hold"/>
                                        <p:tgtEl>
                                          <p:spTgt spid="41"/>
                                        </p:tgtEl>
                                        <p:attrNameLst>
                                          <p:attrName>ppt_w</p:attrName>
                                        </p:attrNameLst>
                                      </p:cBhvr>
                                      <p:tavLst>
                                        <p:tav tm="0">
                                          <p:val>
                                            <p:fltVal val="0"/>
                                          </p:val>
                                        </p:tav>
                                        <p:tav tm="100000">
                                          <p:val>
                                            <p:strVal val="#ppt_w"/>
                                          </p:val>
                                        </p:tav>
                                      </p:tavLst>
                                    </p:anim>
                                    <p:anim calcmode="lin" valueType="num">
                                      <p:cBhvr>
                                        <p:cTn id="40" dur="500" fill="hold"/>
                                        <p:tgtEl>
                                          <p:spTgt spid="41"/>
                                        </p:tgtEl>
                                        <p:attrNameLst>
                                          <p:attrName>ppt_h</p:attrName>
                                        </p:attrNameLst>
                                      </p:cBhvr>
                                      <p:tavLst>
                                        <p:tav tm="0">
                                          <p:val>
                                            <p:fltVal val="0"/>
                                          </p:val>
                                        </p:tav>
                                        <p:tav tm="100000">
                                          <p:val>
                                            <p:strVal val="#ppt_h"/>
                                          </p:val>
                                        </p:tav>
                                      </p:tavLst>
                                    </p:anim>
                                    <p:animEffect transition="in" filter="fade">
                                      <p:cBhvr>
                                        <p:cTn id="41" dur="500"/>
                                        <p:tgtEl>
                                          <p:spTgt spid="4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p:cTn id="51" dur="500" fill="hold"/>
                                        <p:tgtEl>
                                          <p:spTgt spid="47"/>
                                        </p:tgtEl>
                                        <p:attrNameLst>
                                          <p:attrName>ppt_w</p:attrName>
                                        </p:attrNameLst>
                                      </p:cBhvr>
                                      <p:tavLst>
                                        <p:tav tm="0">
                                          <p:val>
                                            <p:fltVal val="0"/>
                                          </p:val>
                                        </p:tav>
                                        <p:tav tm="100000">
                                          <p:val>
                                            <p:strVal val="#ppt_w"/>
                                          </p:val>
                                        </p:tav>
                                      </p:tavLst>
                                    </p:anim>
                                    <p:anim calcmode="lin" valueType="num">
                                      <p:cBhvr>
                                        <p:cTn id="52" dur="500" fill="hold"/>
                                        <p:tgtEl>
                                          <p:spTgt spid="47"/>
                                        </p:tgtEl>
                                        <p:attrNameLst>
                                          <p:attrName>ppt_h</p:attrName>
                                        </p:attrNameLst>
                                      </p:cBhvr>
                                      <p:tavLst>
                                        <p:tav tm="0">
                                          <p:val>
                                            <p:fltVal val="0"/>
                                          </p:val>
                                        </p:tav>
                                        <p:tav tm="100000">
                                          <p:val>
                                            <p:strVal val="#ppt_h"/>
                                          </p:val>
                                        </p:tav>
                                      </p:tavLst>
                                    </p:anim>
                                    <p:animEffect transition="in" filter="fade">
                                      <p:cBhvr>
                                        <p:cTn id="53" dur="500"/>
                                        <p:tgtEl>
                                          <p:spTgt spid="4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500"/>
                                        <p:tgtEl>
                                          <p:spTgt spid="44"/>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19" grpId="0"/>
      <p:bldP spid="5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2C139-445D-AC68-448E-391ED584AD9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70DF33C-DB04-7E46-E958-2BC0D08B6A21}"/>
              </a:ext>
            </a:extLst>
          </p:cNvPr>
          <p:cNvSpPr txBox="1"/>
          <p:nvPr/>
        </p:nvSpPr>
        <p:spPr>
          <a:xfrm>
            <a:off x="4936612" y="446500"/>
            <a:ext cx="6729954" cy="584775"/>
          </a:xfrm>
          <a:prstGeom prst="rect">
            <a:avLst/>
          </a:prstGeom>
          <a:noFill/>
        </p:spPr>
        <p:txBody>
          <a:bodyPr wrap="square" rtlCol="1">
            <a:spAutoFit/>
          </a:bodyPr>
          <a:lstStyle>
            <a:defPPr>
              <a:defRPr lang="aa-ET"/>
            </a:defPPr>
            <a:lvl1pPr algn="r" rtl="1">
              <a:defRPr sz="5400" b="1">
                <a:solidFill>
                  <a:schemeClr val="bg1"/>
                </a:solidFill>
                <a:latin typeface="A Jannat LT" panose="01000000000000000000" pitchFamily="2" charset="-78"/>
                <a:cs typeface="A Jannat LT" panose="01000000000000000000" pitchFamily="2" charset="-78"/>
              </a:defRPr>
            </a:lvl1pPr>
          </a:lstStyle>
          <a:p>
            <a:r>
              <a:rPr lang="ar-SA" sz="3200" dirty="0">
                <a:solidFill>
                  <a:srgbClr val="0DA9A6"/>
                </a:solidFill>
              </a:rPr>
              <a:t>1-برامج المستقبل للطلبة الموهوبين</a:t>
            </a:r>
            <a:endParaRPr lang="aa-ET" sz="3200" dirty="0">
              <a:solidFill>
                <a:srgbClr val="0DA9A6"/>
              </a:solidFill>
            </a:endParaRPr>
          </a:p>
        </p:txBody>
      </p:sp>
      <p:sp>
        <p:nvSpPr>
          <p:cNvPr id="40" name="TextBox 39">
            <a:extLst>
              <a:ext uri="{FF2B5EF4-FFF2-40B4-BE49-F238E27FC236}">
                <a16:creationId xmlns:a16="http://schemas.microsoft.com/office/drawing/2014/main" id="{A794A9E1-F0A0-B73C-59DC-458218611DFA}"/>
              </a:ext>
            </a:extLst>
          </p:cNvPr>
          <p:cNvSpPr txBox="1"/>
          <p:nvPr/>
        </p:nvSpPr>
        <p:spPr>
          <a:xfrm>
            <a:off x="9535466" y="1225481"/>
            <a:ext cx="1260660" cy="584775"/>
          </a:xfrm>
          <a:prstGeom prst="rect">
            <a:avLst/>
          </a:prstGeom>
          <a:noFill/>
        </p:spPr>
        <p:txBody>
          <a:bodyPr wrap="square" rtlCol="1">
            <a:spAutoFit/>
          </a:bodyPr>
          <a:lstStyle>
            <a:defPPr>
              <a:defRPr lang="aa-ET"/>
            </a:defPPr>
            <a:lvl1pPr algn="r" rtl="1">
              <a:defRPr sz="3200" b="1">
                <a:solidFill>
                  <a:schemeClr val="bg1"/>
                </a:solidFill>
                <a:latin typeface="A Jannat LT" panose="01000000000000000000" pitchFamily="2" charset="-78"/>
                <a:cs typeface="A Jannat LT" panose="01000000000000000000" pitchFamily="2" charset="-78"/>
              </a:defRPr>
            </a:lvl1pPr>
          </a:lstStyle>
          <a:p>
            <a:r>
              <a:rPr lang="en-US" dirty="0">
                <a:solidFill>
                  <a:schemeClr val="tx1">
                    <a:lumMod val="50000"/>
                    <a:lumOff val="50000"/>
                  </a:schemeClr>
                </a:solidFill>
              </a:rPr>
              <a:t>01</a:t>
            </a:r>
            <a:endParaRPr lang="aa-ET" dirty="0">
              <a:solidFill>
                <a:schemeClr val="tx1">
                  <a:lumMod val="50000"/>
                  <a:lumOff val="50000"/>
                </a:schemeClr>
              </a:solidFill>
            </a:endParaRPr>
          </a:p>
        </p:txBody>
      </p:sp>
      <p:sp>
        <p:nvSpPr>
          <p:cNvPr id="41" name="TextBox 40">
            <a:extLst>
              <a:ext uri="{FF2B5EF4-FFF2-40B4-BE49-F238E27FC236}">
                <a16:creationId xmlns:a16="http://schemas.microsoft.com/office/drawing/2014/main" id="{772153F2-7F22-0162-B737-65CAB65FA379}"/>
              </a:ext>
            </a:extLst>
          </p:cNvPr>
          <p:cNvSpPr txBox="1"/>
          <p:nvPr/>
        </p:nvSpPr>
        <p:spPr>
          <a:xfrm>
            <a:off x="6868514" y="1227137"/>
            <a:ext cx="1155085" cy="584775"/>
          </a:xfrm>
          <a:prstGeom prst="rect">
            <a:avLst/>
          </a:prstGeom>
          <a:noFill/>
        </p:spPr>
        <p:txBody>
          <a:bodyPr wrap="square" rtlCol="1">
            <a:spAutoFit/>
          </a:bodyPr>
          <a:lstStyle>
            <a:defPPr>
              <a:defRPr lang="aa-ET"/>
            </a:defPPr>
            <a:lvl1pPr algn="r" rtl="1">
              <a:defRPr sz="3200" b="1">
                <a:solidFill>
                  <a:schemeClr val="bg1"/>
                </a:solidFill>
                <a:latin typeface="A Jannat LT" panose="01000000000000000000" pitchFamily="2" charset="-78"/>
                <a:cs typeface="A Jannat LT" panose="01000000000000000000" pitchFamily="2" charset="-78"/>
              </a:defRPr>
            </a:lvl1pPr>
          </a:lstStyle>
          <a:p>
            <a:r>
              <a:rPr lang="en-US" dirty="0">
                <a:solidFill>
                  <a:schemeClr val="tx1">
                    <a:lumMod val="50000"/>
                    <a:lumOff val="50000"/>
                  </a:schemeClr>
                </a:solidFill>
              </a:rPr>
              <a:t>02</a:t>
            </a:r>
            <a:endParaRPr lang="aa-ET" dirty="0">
              <a:solidFill>
                <a:schemeClr val="tx1">
                  <a:lumMod val="50000"/>
                  <a:lumOff val="50000"/>
                </a:schemeClr>
              </a:solidFill>
            </a:endParaRPr>
          </a:p>
        </p:txBody>
      </p:sp>
      <p:sp>
        <p:nvSpPr>
          <p:cNvPr id="42" name="TextBox 41">
            <a:extLst>
              <a:ext uri="{FF2B5EF4-FFF2-40B4-BE49-F238E27FC236}">
                <a16:creationId xmlns:a16="http://schemas.microsoft.com/office/drawing/2014/main" id="{748EB3AF-2ACE-D77A-D429-E083E310384E}"/>
              </a:ext>
            </a:extLst>
          </p:cNvPr>
          <p:cNvSpPr txBox="1"/>
          <p:nvPr/>
        </p:nvSpPr>
        <p:spPr>
          <a:xfrm>
            <a:off x="4816262" y="1181277"/>
            <a:ext cx="839721" cy="584775"/>
          </a:xfrm>
          <a:prstGeom prst="rect">
            <a:avLst/>
          </a:prstGeom>
          <a:noFill/>
        </p:spPr>
        <p:txBody>
          <a:bodyPr wrap="square" rtlCol="1">
            <a:spAutoFit/>
          </a:bodyPr>
          <a:lstStyle>
            <a:defPPr>
              <a:defRPr lang="aa-ET"/>
            </a:defPPr>
            <a:lvl1pPr algn="r" rtl="1">
              <a:defRPr sz="3200" b="1">
                <a:solidFill>
                  <a:schemeClr val="bg1"/>
                </a:solidFill>
                <a:latin typeface="A Jannat LT" panose="01000000000000000000" pitchFamily="2" charset="-78"/>
                <a:cs typeface="A Jannat LT" panose="01000000000000000000" pitchFamily="2" charset="-78"/>
              </a:defRPr>
            </a:lvl1pPr>
          </a:lstStyle>
          <a:p>
            <a:pPr algn="r"/>
            <a:r>
              <a:rPr lang="en-US" dirty="0">
                <a:solidFill>
                  <a:schemeClr val="tx1">
                    <a:lumMod val="50000"/>
                    <a:lumOff val="50000"/>
                  </a:schemeClr>
                </a:solidFill>
              </a:rPr>
              <a:t>03</a:t>
            </a:r>
            <a:endParaRPr lang="aa-ET" dirty="0">
              <a:solidFill>
                <a:schemeClr val="tx1">
                  <a:lumMod val="50000"/>
                  <a:lumOff val="50000"/>
                </a:schemeClr>
              </a:solidFill>
            </a:endParaRPr>
          </a:p>
        </p:txBody>
      </p:sp>
      <p:sp>
        <p:nvSpPr>
          <p:cNvPr id="43" name="TextBox 42">
            <a:extLst>
              <a:ext uri="{FF2B5EF4-FFF2-40B4-BE49-F238E27FC236}">
                <a16:creationId xmlns:a16="http://schemas.microsoft.com/office/drawing/2014/main" id="{0C75B237-3B5A-79D2-14C5-0847A4C7A944}"/>
              </a:ext>
            </a:extLst>
          </p:cNvPr>
          <p:cNvSpPr txBox="1"/>
          <p:nvPr/>
        </p:nvSpPr>
        <p:spPr>
          <a:xfrm>
            <a:off x="1668436" y="1218629"/>
            <a:ext cx="1312082" cy="584775"/>
          </a:xfrm>
          <a:prstGeom prst="rect">
            <a:avLst/>
          </a:prstGeom>
          <a:noFill/>
        </p:spPr>
        <p:txBody>
          <a:bodyPr wrap="square" rtlCol="1">
            <a:spAutoFit/>
          </a:bodyPr>
          <a:lstStyle>
            <a:defPPr>
              <a:defRPr lang="aa-ET"/>
            </a:defPPr>
            <a:lvl1pPr algn="r" rtl="1">
              <a:defRPr sz="3200" b="1">
                <a:solidFill>
                  <a:schemeClr val="bg1"/>
                </a:solidFill>
                <a:latin typeface="A Jannat LT" panose="01000000000000000000" pitchFamily="2" charset="-78"/>
                <a:cs typeface="A Jannat LT" panose="01000000000000000000" pitchFamily="2" charset="-78"/>
              </a:defRPr>
            </a:lvl1pPr>
          </a:lstStyle>
          <a:p>
            <a:pPr algn="r"/>
            <a:r>
              <a:rPr lang="en-US" dirty="0">
                <a:solidFill>
                  <a:schemeClr val="tx1">
                    <a:lumMod val="50000"/>
                    <a:lumOff val="50000"/>
                  </a:schemeClr>
                </a:solidFill>
              </a:rPr>
              <a:t>04</a:t>
            </a:r>
            <a:endParaRPr lang="aa-ET" dirty="0">
              <a:solidFill>
                <a:schemeClr val="tx1">
                  <a:lumMod val="50000"/>
                  <a:lumOff val="50000"/>
                </a:schemeClr>
              </a:solidFill>
            </a:endParaRPr>
          </a:p>
        </p:txBody>
      </p:sp>
      <p:sp>
        <p:nvSpPr>
          <p:cNvPr id="44" name="TextBox 43">
            <a:extLst>
              <a:ext uri="{FF2B5EF4-FFF2-40B4-BE49-F238E27FC236}">
                <a16:creationId xmlns:a16="http://schemas.microsoft.com/office/drawing/2014/main" id="{A5AF3EAE-BF03-B7F3-AA23-61EC7E7EBA69}"/>
              </a:ext>
            </a:extLst>
          </p:cNvPr>
          <p:cNvSpPr txBox="1"/>
          <p:nvPr/>
        </p:nvSpPr>
        <p:spPr>
          <a:xfrm>
            <a:off x="8708247" y="1700120"/>
            <a:ext cx="2113351" cy="338554"/>
          </a:xfrm>
          <a:prstGeom prst="rect">
            <a:avLst/>
          </a:prstGeom>
          <a:noFill/>
        </p:spPr>
        <p:txBody>
          <a:bodyPr wrap="square" rtlCol="1">
            <a:spAutoFit/>
          </a:bodyPr>
          <a:lstStyle>
            <a:defPPr>
              <a:defRPr lang="aa-ET"/>
            </a:defPPr>
            <a:lvl1pPr algn="r" rtl="1">
              <a:defRPr sz="3200" b="1">
                <a:solidFill>
                  <a:schemeClr val="bg1"/>
                </a:solidFill>
                <a:latin typeface="A Jannat LT" panose="01000000000000000000" pitchFamily="2" charset="-78"/>
                <a:cs typeface="A Jannat LT" panose="01000000000000000000" pitchFamily="2" charset="-78"/>
              </a:defRPr>
            </a:lvl1pPr>
          </a:lstStyle>
          <a:p>
            <a:r>
              <a:rPr lang="ar-SA" sz="1600" dirty="0">
                <a:solidFill>
                  <a:srgbClr val="C1B48A"/>
                </a:solidFill>
              </a:rPr>
              <a:t>برنامج </a:t>
            </a:r>
            <a:r>
              <a:rPr lang="ar-SA" sz="1600" dirty="0" err="1">
                <a:solidFill>
                  <a:srgbClr val="C1B48A"/>
                </a:solidFill>
              </a:rPr>
              <a:t>ايلتس</a:t>
            </a:r>
            <a:r>
              <a:rPr lang="ar-SA" sz="1600" dirty="0">
                <a:solidFill>
                  <a:srgbClr val="C1B48A"/>
                </a:solidFill>
              </a:rPr>
              <a:t> </a:t>
            </a:r>
            <a:endParaRPr lang="aa-ET" sz="1600" dirty="0">
              <a:solidFill>
                <a:srgbClr val="C1B48A"/>
              </a:solidFill>
            </a:endParaRPr>
          </a:p>
        </p:txBody>
      </p:sp>
      <p:sp>
        <p:nvSpPr>
          <p:cNvPr id="46" name="TextBox 45">
            <a:extLst>
              <a:ext uri="{FF2B5EF4-FFF2-40B4-BE49-F238E27FC236}">
                <a16:creationId xmlns:a16="http://schemas.microsoft.com/office/drawing/2014/main" id="{72652201-C68F-28F5-3B0A-D0760300B277}"/>
              </a:ext>
            </a:extLst>
          </p:cNvPr>
          <p:cNvSpPr txBox="1"/>
          <p:nvPr/>
        </p:nvSpPr>
        <p:spPr>
          <a:xfrm>
            <a:off x="5966533" y="1741433"/>
            <a:ext cx="2113351" cy="338554"/>
          </a:xfrm>
          <a:prstGeom prst="rect">
            <a:avLst/>
          </a:prstGeom>
          <a:noFill/>
        </p:spPr>
        <p:txBody>
          <a:bodyPr wrap="square" rtlCol="1">
            <a:spAutoFit/>
          </a:bodyPr>
          <a:lstStyle>
            <a:defPPr>
              <a:defRPr lang="aa-ET"/>
            </a:defPPr>
            <a:lvl1pPr algn="r" rtl="1">
              <a:defRPr sz="3200" b="1">
                <a:solidFill>
                  <a:schemeClr val="bg1"/>
                </a:solidFill>
                <a:latin typeface="A Jannat LT" panose="01000000000000000000" pitchFamily="2" charset="-78"/>
                <a:cs typeface="A Jannat LT" panose="01000000000000000000" pitchFamily="2" charset="-78"/>
              </a:defRPr>
            </a:lvl1pPr>
          </a:lstStyle>
          <a:p>
            <a:r>
              <a:rPr lang="ar-SA" sz="1600" dirty="0">
                <a:solidFill>
                  <a:srgbClr val="C1B48A"/>
                </a:solidFill>
              </a:rPr>
              <a:t>برنامج </a:t>
            </a:r>
            <a:r>
              <a:rPr lang="en-US" sz="1600" dirty="0">
                <a:solidFill>
                  <a:srgbClr val="C1B48A"/>
                </a:solidFill>
              </a:rPr>
              <a:t>step</a:t>
            </a:r>
            <a:endParaRPr lang="aa-ET" sz="1600" dirty="0">
              <a:solidFill>
                <a:srgbClr val="C1B48A"/>
              </a:solidFill>
            </a:endParaRPr>
          </a:p>
        </p:txBody>
      </p:sp>
      <p:sp>
        <p:nvSpPr>
          <p:cNvPr id="48" name="TextBox 47">
            <a:extLst>
              <a:ext uri="{FF2B5EF4-FFF2-40B4-BE49-F238E27FC236}">
                <a16:creationId xmlns:a16="http://schemas.microsoft.com/office/drawing/2014/main" id="{48F74A13-4EFD-B30B-5CAB-00CCB7D60F49}"/>
              </a:ext>
            </a:extLst>
          </p:cNvPr>
          <p:cNvSpPr txBox="1"/>
          <p:nvPr/>
        </p:nvSpPr>
        <p:spPr>
          <a:xfrm>
            <a:off x="3643532" y="1733993"/>
            <a:ext cx="2113351" cy="338554"/>
          </a:xfrm>
          <a:prstGeom prst="rect">
            <a:avLst/>
          </a:prstGeom>
          <a:noFill/>
        </p:spPr>
        <p:txBody>
          <a:bodyPr wrap="square" rtlCol="1">
            <a:spAutoFit/>
          </a:bodyPr>
          <a:lstStyle>
            <a:defPPr>
              <a:defRPr lang="aa-ET"/>
            </a:defPPr>
            <a:lvl1pPr algn="r" rtl="1">
              <a:defRPr sz="3200" b="1">
                <a:solidFill>
                  <a:schemeClr val="bg1"/>
                </a:solidFill>
                <a:latin typeface="A Jannat LT" panose="01000000000000000000" pitchFamily="2" charset="-78"/>
                <a:cs typeface="A Jannat LT" panose="01000000000000000000" pitchFamily="2" charset="-78"/>
              </a:defRPr>
            </a:lvl1pPr>
          </a:lstStyle>
          <a:p>
            <a:r>
              <a:rPr lang="ar-SA" sz="1600" dirty="0">
                <a:solidFill>
                  <a:srgbClr val="C1B48A"/>
                </a:solidFill>
              </a:rPr>
              <a:t>الذكاء الاصطناعي</a:t>
            </a:r>
            <a:endParaRPr lang="aa-ET" sz="1600" dirty="0">
              <a:solidFill>
                <a:srgbClr val="C1B48A"/>
              </a:solidFill>
            </a:endParaRPr>
          </a:p>
        </p:txBody>
      </p:sp>
      <p:sp>
        <p:nvSpPr>
          <p:cNvPr id="50" name="TextBox 49">
            <a:extLst>
              <a:ext uri="{FF2B5EF4-FFF2-40B4-BE49-F238E27FC236}">
                <a16:creationId xmlns:a16="http://schemas.microsoft.com/office/drawing/2014/main" id="{E9FE2886-7E9D-392A-B8AC-1E2A83AF9638}"/>
              </a:ext>
            </a:extLst>
          </p:cNvPr>
          <p:cNvSpPr txBox="1"/>
          <p:nvPr/>
        </p:nvSpPr>
        <p:spPr>
          <a:xfrm>
            <a:off x="924431" y="1722207"/>
            <a:ext cx="2113351" cy="584775"/>
          </a:xfrm>
          <a:prstGeom prst="rect">
            <a:avLst/>
          </a:prstGeom>
          <a:noFill/>
        </p:spPr>
        <p:txBody>
          <a:bodyPr wrap="square" rtlCol="1">
            <a:spAutoFit/>
          </a:bodyPr>
          <a:lstStyle>
            <a:defPPr>
              <a:defRPr lang="aa-ET"/>
            </a:defPPr>
            <a:lvl1pPr algn="r" rtl="1">
              <a:defRPr sz="3200" b="1">
                <a:solidFill>
                  <a:schemeClr val="bg1"/>
                </a:solidFill>
                <a:latin typeface="A Jannat LT" panose="01000000000000000000" pitchFamily="2" charset="-78"/>
                <a:cs typeface="A Jannat LT" panose="01000000000000000000" pitchFamily="2" charset="-78"/>
              </a:defRPr>
            </a:lvl1pPr>
          </a:lstStyle>
          <a:p>
            <a:r>
              <a:rPr lang="ar-SA" sz="1600" dirty="0">
                <a:solidFill>
                  <a:srgbClr val="C1B48A"/>
                </a:solidFill>
              </a:rPr>
              <a:t>البحث العلمي </a:t>
            </a:r>
            <a:endParaRPr lang="aa-ET" sz="1600" dirty="0">
              <a:solidFill>
                <a:srgbClr val="C1B48A"/>
              </a:solidFill>
            </a:endParaRPr>
          </a:p>
          <a:p>
            <a:endParaRPr lang="aa-ET" sz="1600" dirty="0">
              <a:solidFill>
                <a:srgbClr val="C1B48A"/>
              </a:solidFill>
            </a:endParaRPr>
          </a:p>
        </p:txBody>
      </p:sp>
      <p:sp>
        <p:nvSpPr>
          <p:cNvPr id="9" name="TextBox 39">
            <a:extLst>
              <a:ext uri="{FF2B5EF4-FFF2-40B4-BE49-F238E27FC236}">
                <a16:creationId xmlns:a16="http://schemas.microsoft.com/office/drawing/2014/main" id="{4D938FA8-AE70-2D49-463E-9CE84B386A62}"/>
              </a:ext>
            </a:extLst>
          </p:cNvPr>
          <p:cNvSpPr txBox="1"/>
          <p:nvPr/>
        </p:nvSpPr>
        <p:spPr>
          <a:xfrm>
            <a:off x="10203009" y="2712933"/>
            <a:ext cx="1131135" cy="584775"/>
          </a:xfrm>
          <a:prstGeom prst="rect">
            <a:avLst/>
          </a:prstGeom>
          <a:noFill/>
        </p:spPr>
        <p:txBody>
          <a:bodyPr wrap="square" rtlCol="1">
            <a:spAutoFit/>
          </a:bodyPr>
          <a:lstStyle>
            <a:defPPr>
              <a:defRPr lang="aa-ET"/>
            </a:defPPr>
            <a:lvl1pPr algn="r" rtl="1">
              <a:defRPr sz="3200" b="1">
                <a:solidFill>
                  <a:schemeClr val="bg1"/>
                </a:solidFill>
                <a:latin typeface="A Jannat LT" panose="01000000000000000000" pitchFamily="2" charset="-78"/>
                <a:cs typeface="A Jannat LT" panose="01000000000000000000" pitchFamily="2" charset="-78"/>
              </a:defRPr>
            </a:lvl1pPr>
          </a:lstStyle>
          <a:p>
            <a:pPr algn="l" rtl="0"/>
            <a:r>
              <a:rPr lang="en-US" dirty="0">
                <a:solidFill>
                  <a:schemeClr val="tx1">
                    <a:lumMod val="50000"/>
                    <a:lumOff val="50000"/>
                  </a:schemeClr>
                </a:solidFill>
              </a:rPr>
              <a:t>05</a:t>
            </a:r>
            <a:endParaRPr lang="aa-ET" dirty="0">
              <a:solidFill>
                <a:schemeClr val="tx1">
                  <a:lumMod val="50000"/>
                  <a:lumOff val="50000"/>
                </a:schemeClr>
              </a:solidFill>
            </a:endParaRPr>
          </a:p>
        </p:txBody>
      </p:sp>
      <p:sp>
        <p:nvSpPr>
          <p:cNvPr id="10" name="TextBox 40">
            <a:extLst>
              <a:ext uri="{FF2B5EF4-FFF2-40B4-BE49-F238E27FC236}">
                <a16:creationId xmlns:a16="http://schemas.microsoft.com/office/drawing/2014/main" id="{482C4DEA-9C01-A933-6C4A-CE92EEBA0239}"/>
              </a:ext>
            </a:extLst>
          </p:cNvPr>
          <p:cNvSpPr txBox="1"/>
          <p:nvPr/>
        </p:nvSpPr>
        <p:spPr>
          <a:xfrm>
            <a:off x="7449553" y="2724506"/>
            <a:ext cx="1131132" cy="584775"/>
          </a:xfrm>
          <a:prstGeom prst="rect">
            <a:avLst/>
          </a:prstGeom>
          <a:noFill/>
        </p:spPr>
        <p:txBody>
          <a:bodyPr wrap="square" rtlCol="1">
            <a:spAutoFit/>
          </a:bodyPr>
          <a:lstStyle>
            <a:defPPr>
              <a:defRPr lang="aa-ET"/>
            </a:defPPr>
            <a:lvl1pPr algn="r" rtl="1">
              <a:defRPr sz="3200" b="1">
                <a:solidFill>
                  <a:schemeClr val="bg1"/>
                </a:solidFill>
                <a:latin typeface="A Jannat LT" panose="01000000000000000000" pitchFamily="2" charset="-78"/>
                <a:cs typeface="A Jannat LT" panose="01000000000000000000" pitchFamily="2" charset="-78"/>
              </a:defRPr>
            </a:lvl1pPr>
          </a:lstStyle>
          <a:p>
            <a:pPr algn="l" rtl="0"/>
            <a:r>
              <a:rPr lang="en-US" dirty="0">
                <a:solidFill>
                  <a:schemeClr val="tx1">
                    <a:lumMod val="50000"/>
                    <a:lumOff val="50000"/>
                  </a:schemeClr>
                </a:solidFill>
              </a:rPr>
              <a:t>06</a:t>
            </a:r>
            <a:endParaRPr lang="aa-ET" dirty="0">
              <a:solidFill>
                <a:schemeClr val="tx1">
                  <a:lumMod val="50000"/>
                  <a:lumOff val="50000"/>
                </a:schemeClr>
              </a:solidFill>
            </a:endParaRPr>
          </a:p>
        </p:txBody>
      </p:sp>
      <p:sp>
        <p:nvSpPr>
          <p:cNvPr id="11" name="TextBox 41">
            <a:extLst>
              <a:ext uri="{FF2B5EF4-FFF2-40B4-BE49-F238E27FC236}">
                <a16:creationId xmlns:a16="http://schemas.microsoft.com/office/drawing/2014/main" id="{2AA319C4-99F6-6BCE-C21B-9F0023EC99C2}"/>
              </a:ext>
            </a:extLst>
          </p:cNvPr>
          <p:cNvSpPr txBox="1"/>
          <p:nvPr/>
        </p:nvSpPr>
        <p:spPr>
          <a:xfrm>
            <a:off x="4961699" y="2729996"/>
            <a:ext cx="1146239" cy="584775"/>
          </a:xfrm>
          <a:prstGeom prst="rect">
            <a:avLst/>
          </a:prstGeom>
          <a:noFill/>
        </p:spPr>
        <p:txBody>
          <a:bodyPr wrap="square" rtlCol="1">
            <a:spAutoFit/>
          </a:bodyPr>
          <a:lstStyle>
            <a:defPPr>
              <a:defRPr lang="aa-ET"/>
            </a:defPPr>
            <a:lvl1pPr algn="r" rtl="1">
              <a:defRPr sz="3200" b="1">
                <a:solidFill>
                  <a:schemeClr val="bg1"/>
                </a:solidFill>
                <a:latin typeface="A Jannat LT" panose="01000000000000000000" pitchFamily="2" charset="-78"/>
                <a:cs typeface="A Jannat LT" panose="01000000000000000000" pitchFamily="2" charset="-78"/>
              </a:defRPr>
            </a:lvl1pPr>
          </a:lstStyle>
          <a:p>
            <a:pPr algn="l" rtl="0"/>
            <a:r>
              <a:rPr lang="en-US" dirty="0">
                <a:solidFill>
                  <a:schemeClr val="tx1">
                    <a:lumMod val="50000"/>
                    <a:lumOff val="50000"/>
                  </a:schemeClr>
                </a:solidFill>
              </a:rPr>
              <a:t>07</a:t>
            </a:r>
            <a:endParaRPr lang="aa-ET" dirty="0">
              <a:solidFill>
                <a:schemeClr val="tx1">
                  <a:lumMod val="50000"/>
                  <a:lumOff val="50000"/>
                </a:schemeClr>
              </a:solidFill>
            </a:endParaRPr>
          </a:p>
        </p:txBody>
      </p:sp>
      <p:sp>
        <p:nvSpPr>
          <p:cNvPr id="12" name="TextBox 42">
            <a:extLst>
              <a:ext uri="{FF2B5EF4-FFF2-40B4-BE49-F238E27FC236}">
                <a16:creationId xmlns:a16="http://schemas.microsoft.com/office/drawing/2014/main" id="{61272B41-EBC6-DFA4-B288-C68D147153C9}"/>
              </a:ext>
            </a:extLst>
          </p:cNvPr>
          <p:cNvSpPr txBox="1"/>
          <p:nvPr/>
        </p:nvSpPr>
        <p:spPr>
          <a:xfrm>
            <a:off x="2279844" y="2730000"/>
            <a:ext cx="1459323" cy="584775"/>
          </a:xfrm>
          <a:prstGeom prst="rect">
            <a:avLst/>
          </a:prstGeom>
          <a:noFill/>
        </p:spPr>
        <p:txBody>
          <a:bodyPr wrap="square" rtlCol="1">
            <a:spAutoFit/>
          </a:bodyPr>
          <a:lstStyle>
            <a:defPPr>
              <a:defRPr lang="aa-ET"/>
            </a:defPPr>
            <a:lvl1pPr algn="r" rtl="1">
              <a:defRPr sz="3200" b="1">
                <a:solidFill>
                  <a:schemeClr val="bg1"/>
                </a:solidFill>
                <a:latin typeface="A Jannat LT" panose="01000000000000000000" pitchFamily="2" charset="-78"/>
                <a:cs typeface="A Jannat LT" panose="01000000000000000000" pitchFamily="2" charset="-78"/>
              </a:defRPr>
            </a:lvl1pPr>
          </a:lstStyle>
          <a:p>
            <a:pPr algn="l" rtl="0"/>
            <a:r>
              <a:rPr lang="en-US" dirty="0">
                <a:solidFill>
                  <a:schemeClr val="tx1">
                    <a:lumMod val="50000"/>
                    <a:lumOff val="50000"/>
                  </a:schemeClr>
                </a:solidFill>
              </a:rPr>
              <a:t>08</a:t>
            </a:r>
            <a:endParaRPr lang="aa-ET" dirty="0">
              <a:solidFill>
                <a:schemeClr val="tx1">
                  <a:lumMod val="50000"/>
                  <a:lumOff val="50000"/>
                </a:schemeClr>
              </a:solidFill>
            </a:endParaRPr>
          </a:p>
        </p:txBody>
      </p:sp>
      <p:sp>
        <p:nvSpPr>
          <p:cNvPr id="14" name="TextBox 43">
            <a:extLst>
              <a:ext uri="{FF2B5EF4-FFF2-40B4-BE49-F238E27FC236}">
                <a16:creationId xmlns:a16="http://schemas.microsoft.com/office/drawing/2014/main" id="{172944C3-4C5A-F39C-A492-CA2D21990892}"/>
              </a:ext>
            </a:extLst>
          </p:cNvPr>
          <p:cNvSpPr txBox="1"/>
          <p:nvPr/>
        </p:nvSpPr>
        <p:spPr>
          <a:xfrm>
            <a:off x="216569" y="3293543"/>
            <a:ext cx="2904019" cy="338554"/>
          </a:xfrm>
          <a:prstGeom prst="rect">
            <a:avLst/>
          </a:prstGeom>
          <a:noFill/>
        </p:spPr>
        <p:txBody>
          <a:bodyPr wrap="square" rtlCol="1">
            <a:spAutoFit/>
          </a:bodyPr>
          <a:lstStyle>
            <a:defPPr>
              <a:defRPr lang="aa-ET"/>
            </a:defPPr>
            <a:lvl1pPr algn="r" rtl="1">
              <a:defRPr sz="3200" b="1">
                <a:solidFill>
                  <a:schemeClr val="bg1"/>
                </a:solidFill>
                <a:latin typeface="A Jannat LT" panose="01000000000000000000" pitchFamily="2" charset="-78"/>
                <a:cs typeface="A Jannat LT" panose="01000000000000000000" pitchFamily="2" charset="-78"/>
              </a:defRPr>
            </a:lvl1pPr>
          </a:lstStyle>
          <a:p>
            <a:r>
              <a:rPr lang="ar-SA" sz="1600" dirty="0">
                <a:solidFill>
                  <a:srgbClr val="C1B48A"/>
                </a:solidFill>
              </a:rPr>
              <a:t>البرمجة وتطوير التطبيقات</a:t>
            </a:r>
            <a:endParaRPr lang="aa-ET" sz="1600" dirty="0">
              <a:solidFill>
                <a:srgbClr val="C1B48A"/>
              </a:solidFill>
            </a:endParaRPr>
          </a:p>
        </p:txBody>
      </p:sp>
      <p:sp>
        <p:nvSpPr>
          <p:cNvPr id="16" name="TextBox 45">
            <a:extLst>
              <a:ext uri="{FF2B5EF4-FFF2-40B4-BE49-F238E27FC236}">
                <a16:creationId xmlns:a16="http://schemas.microsoft.com/office/drawing/2014/main" id="{72FFD2C5-36B4-2C16-565E-566D210F926E}"/>
              </a:ext>
            </a:extLst>
          </p:cNvPr>
          <p:cNvSpPr txBox="1"/>
          <p:nvPr/>
        </p:nvSpPr>
        <p:spPr>
          <a:xfrm>
            <a:off x="8708247" y="3271062"/>
            <a:ext cx="2113351" cy="369332"/>
          </a:xfrm>
          <a:prstGeom prst="rect">
            <a:avLst/>
          </a:prstGeom>
          <a:noFill/>
        </p:spPr>
        <p:txBody>
          <a:bodyPr wrap="square" rtlCol="1">
            <a:spAutoFit/>
          </a:bodyPr>
          <a:lstStyle>
            <a:defPPr>
              <a:defRPr lang="aa-ET"/>
            </a:defPPr>
            <a:lvl1pPr algn="r" rtl="1">
              <a:defRPr sz="3200" b="1">
                <a:solidFill>
                  <a:schemeClr val="bg1"/>
                </a:solidFill>
                <a:latin typeface="A Jannat LT" panose="01000000000000000000" pitchFamily="2" charset="-78"/>
                <a:cs typeface="A Jannat LT" panose="01000000000000000000" pitchFamily="2" charset="-78"/>
              </a:defRPr>
            </a:lvl1pPr>
          </a:lstStyle>
          <a:p>
            <a:r>
              <a:rPr lang="ar-SA" sz="1800" dirty="0">
                <a:solidFill>
                  <a:srgbClr val="C1B48A"/>
                </a:solidFill>
              </a:rPr>
              <a:t>الابتكار </a:t>
            </a:r>
            <a:endParaRPr lang="aa-ET" sz="1800" dirty="0">
              <a:solidFill>
                <a:srgbClr val="C1B48A"/>
              </a:solidFill>
            </a:endParaRPr>
          </a:p>
        </p:txBody>
      </p:sp>
      <p:sp>
        <p:nvSpPr>
          <p:cNvPr id="18" name="TextBox 47">
            <a:extLst>
              <a:ext uri="{FF2B5EF4-FFF2-40B4-BE49-F238E27FC236}">
                <a16:creationId xmlns:a16="http://schemas.microsoft.com/office/drawing/2014/main" id="{2664B60A-7DD4-4F81-0285-AE301D3EB038}"/>
              </a:ext>
            </a:extLst>
          </p:cNvPr>
          <p:cNvSpPr txBox="1"/>
          <p:nvPr/>
        </p:nvSpPr>
        <p:spPr>
          <a:xfrm>
            <a:off x="6363076" y="3271062"/>
            <a:ext cx="2113351" cy="338554"/>
          </a:xfrm>
          <a:prstGeom prst="rect">
            <a:avLst/>
          </a:prstGeom>
          <a:noFill/>
        </p:spPr>
        <p:txBody>
          <a:bodyPr wrap="square" rtlCol="1">
            <a:spAutoFit/>
          </a:bodyPr>
          <a:lstStyle>
            <a:defPPr>
              <a:defRPr lang="aa-ET"/>
            </a:defPPr>
            <a:lvl1pPr algn="r" rtl="1">
              <a:defRPr sz="3200" b="1">
                <a:solidFill>
                  <a:schemeClr val="bg1"/>
                </a:solidFill>
                <a:latin typeface="A Jannat LT" panose="01000000000000000000" pitchFamily="2" charset="-78"/>
                <a:cs typeface="A Jannat LT" panose="01000000000000000000" pitchFamily="2" charset="-78"/>
              </a:defRPr>
            </a:lvl1pPr>
          </a:lstStyle>
          <a:p>
            <a:r>
              <a:rPr lang="ar-SA" sz="1600" dirty="0">
                <a:solidFill>
                  <a:srgbClr val="C1B48A"/>
                </a:solidFill>
              </a:rPr>
              <a:t>الملكية الفكرية </a:t>
            </a:r>
            <a:endParaRPr lang="aa-ET" sz="1600" dirty="0">
              <a:solidFill>
                <a:srgbClr val="C1B48A"/>
              </a:solidFill>
            </a:endParaRPr>
          </a:p>
        </p:txBody>
      </p:sp>
      <p:sp>
        <p:nvSpPr>
          <p:cNvPr id="19" name="TextBox 49">
            <a:extLst>
              <a:ext uri="{FF2B5EF4-FFF2-40B4-BE49-F238E27FC236}">
                <a16:creationId xmlns:a16="http://schemas.microsoft.com/office/drawing/2014/main" id="{679B640D-CAC7-9C66-9B81-6F39EBA4922E}"/>
              </a:ext>
            </a:extLst>
          </p:cNvPr>
          <p:cNvSpPr txBox="1"/>
          <p:nvPr/>
        </p:nvSpPr>
        <p:spPr>
          <a:xfrm>
            <a:off x="3905023" y="3295713"/>
            <a:ext cx="2113351" cy="338554"/>
          </a:xfrm>
          <a:prstGeom prst="rect">
            <a:avLst/>
          </a:prstGeom>
          <a:noFill/>
        </p:spPr>
        <p:txBody>
          <a:bodyPr wrap="square" rtlCol="1">
            <a:spAutoFit/>
          </a:bodyPr>
          <a:lstStyle>
            <a:defPPr>
              <a:defRPr lang="aa-ET"/>
            </a:defPPr>
            <a:lvl1pPr algn="r" rtl="1">
              <a:defRPr sz="3200" b="1">
                <a:solidFill>
                  <a:schemeClr val="bg1"/>
                </a:solidFill>
                <a:latin typeface="A Jannat LT" panose="01000000000000000000" pitchFamily="2" charset="-78"/>
                <a:cs typeface="A Jannat LT" panose="01000000000000000000" pitchFamily="2" charset="-78"/>
              </a:defRPr>
            </a:lvl1pPr>
          </a:lstStyle>
          <a:p>
            <a:r>
              <a:rPr lang="ar-SA" sz="1600" dirty="0">
                <a:solidFill>
                  <a:srgbClr val="C1B48A"/>
                </a:solidFill>
              </a:rPr>
              <a:t>الامن السيبراني </a:t>
            </a:r>
            <a:endParaRPr lang="aa-ET" sz="1600" dirty="0">
              <a:solidFill>
                <a:srgbClr val="C1B48A"/>
              </a:solidFill>
            </a:endParaRPr>
          </a:p>
        </p:txBody>
      </p:sp>
      <p:cxnSp>
        <p:nvCxnSpPr>
          <p:cNvPr id="21" name="رابط كسهم مستقيم 20">
            <a:extLst>
              <a:ext uri="{FF2B5EF4-FFF2-40B4-BE49-F238E27FC236}">
                <a16:creationId xmlns:a16="http://schemas.microsoft.com/office/drawing/2014/main" id="{BBCF3721-8CA2-49A0-53AF-5E0DC32E018A}"/>
              </a:ext>
            </a:extLst>
          </p:cNvPr>
          <p:cNvCxnSpPr>
            <a:cxnSpLocks/>
          </p:cNvCxnSpPr>
          <p:nvPr/>
        </p:nvCxnSpPr>
        <p:spPr>
          <a:xfrm flipH="1">
            <a:off x="1097085" y="2420428"/>
            <a:ext cx="10569481" cy="0"/>
          </a:xfrm>
          <a:prstGeom prst="straightConnector1">
            <a:avLst/>
          </a:prstGeom>
          <a:ln w="92075" cmpd="sng">
            <a:solidFill>
              <a:schemeClr val="accent1">
                <a:alpha val="99000"/>
              </a:schemeClr>
            </a:solidFill>
            <a:headEnd type="oval" w="lg" len="lg"/>
            <a:tailEnd type="oval" w="lg" len="lg"/>
          </a:ln>
        </p:spPr>
        <p:style>
          <a:lnRef idx="2">
            <a:schemeClr val="accent1"/>
          </a:lnRef>
          <a:fillRef idx="0">
            <a:schemeClr val="accent1"/>
          </a:fillRef>
          <a:effectRef idx="1">
            <a:schemeClr val="accent1"/>
          </a:effectRef>
          <a:fontRef idx="minor">
            <a:schemeClr val="tx1"/>
          </a:fontRef>
        </p:style>
      </p:cxnSp>
      <p:cxnSp>
        <p:nvCxnSpPr>
          <p:cNvPr id="60" name="رابط كسهم مستقيم 59">
            <a:extLst>
              <a:ext uri="{FF2B5EF4-FFF2-40B4-BE49-F238E27FC236}">
                <a16:creationId xmlns:a16="http://schemas.microsoft.com/office/drawing/2014/main" id="{B6DCC5B0-E4A3-4954-4CAC-D21F5EEA6A2A}"/>
              </a:ext>
            </a:extLst>
          </p:cNvPr>
          <p:cNvCxnSpPr>
            <a:cxnSpLocks/>
          </p:cNvCxnSpPr>
          <p:nvPr/>
        </p:nvCxnSpPr>
        <p:spPr>
          <a:xfrm>
            <a:off x="7887415" y="2253208"/>
            <a:ext cx="0" cy="334440"/>
          </a:xfrm>
          <a:prstGeom prst="straightConnector1">
            <a:avLst/>
          </a:prstGeom>
          <a:ln w="34925">
            <a:headEnd type="oval"/>
            <a:tailEnd type="oval"/>
          </a:ln>
        </p:spPr>
        <p:style>
          <a:lnRef idx="2">
            <a:schemeClr val="accent1"/>
          </a:lnRef>
          <a:fillRef idx="0">
            <a:schemeClr val="accent1"/>
          </a:fillRef>
          <a:effectRef idx="1">
            <a:schemeClr val="accent1"/>
          </a:effectRef>
          <a:fontRef idx="minor">
            <a:schemeClr val="tx1"/>
          </a:fontRef>
        </p:style>
      </p:cxnSp>
      <p:cxnSp>
        <p:nvCxnSpPr>
          <p:cNvPr id="65" name="رابط كسهم مستقيم 64">
            <a:extLst>
              <a:ext uri="{FF2B5EF4-FFF2-40B4-BE49-F238E27FC236}">
                <a16:creationId xmlns:a16="http://schemas.microsoft.com/office/drawing/2014/main" id="{E42FF29F-2381-0AD7-1CE8-8E57CD99890D}"/>
              </a:ext>
            </a:extLst>
          </p:cNvPr>
          <p:cNvCxnSpPr>
            <a:cxnSpLocks/>
          </p:cNvCxnSpPr>
          <p:nvPr/>
        </p:nvCxnSpPr>
        <p:spPr>
          <a:xfrm>
            <a:off x="10640872" y="2253208"/>
            <a:ext cx="0" cy="334440"/>
          </a:xfrm>
          <a:prstGeom prst="straightConnector1">
            <a:avLst/>
          </a:prstGeom>
          <a:ln w="34925">
            <a:headEnd type="oval"/>
            <a:tailEnd type="oval"/>
          </a:ln>
        </p:spPr>
        <p:style>
          <a:lnRef idx="2">
            <a:schemeClr val="accent1"/>
          </a:lnRef>
          <a:fillRef idx="0">
            <a:schemeClr val="accent1"/>
          </a:fillRef>
          <a:effectRef idx="1">
            <a:schemeClr val="accent1"/>
          </a:effectRef>
          <a:fontRef idx="minor">
            <a:schemeClr val="tx1"/>
          </a:fontRef>
        </p:style>
      </p:cxnSp>
      <p:cxnSp>
        <p:nvCxnSpPr>
          <p:cNvPr id="66" name="رابط كسهم مستقيم 65">
            <a:extLst>
              <a:ext uri="{FF2B5EF4-FFF2-40B4-BE49-F238E27FC236}">
                <a16:creationId xmlns:a16="http://schemas.microsoft.com/office/drawing/2014/main" id="{5555EC6B-C60D-4E55-15F9-CBB1964AF142}"/>
              </a:ext>
            </a:extLst>
          </p:cNvPr>
          <p:cNvCxnSpPr>
            <a:cxnSpLocks/>
          </p:cNvCxnSpPr>
          <p:nvPr/>
        </p:nvCxnSpPr>
        <p:spPr>
          <a:xfrm>
            <a:off x="5399562" y="2253208"/>
            <a:ext cx="0" cy="334440"/>
          </a:xfrm>
          <a:prstGeom prst="straightConnector1">
            <a:avLst/>
          </a:prstGeom>
          <a:ln w="34925">
            <a:headEnd type="oval"/>
            <a:tailEnd type="oval"/>
          </a:ln>
        </p:spPr>
        <p:style>
          <a:lnRef idx="2">
            <a:schemeClr val="accent1"/>
          </a:lnRef>
          <a:fillRef idx="0">
            <a:schemeClr val="accent1"/>
          </a:fillRef>
          <a:effectRef idx="1">
            <a:schemeClr val="accent1"/>
          </a:effectRef>
          <a:fontRef idx="minor">
            <a:schemeClr val="tx1"/>
          </a:fontRef>
        </p:style>
      </p:cxnSp>
      <p:cxnSp>
        <p:nvCxnSpPr>
          <p:cNvPr id="67" name="رابط كسهم مستقيم 66">
            <a:extLst>
              <a:ext uri="{FF2B5EF4-FFF2-40B4-BE49-F238E27FC236}">
                <a16:creationId xmlns:a16="http://schemas.microsoft.com/office/drawing/2014/main" id="{B1F3161B-E87D-9DAC-A373-7B65DF3B625D}"/>
              </a:ext>
            </a:extLst>
          </p:cNvPr>
          <p:cNvCxnSpPr>
            <a:cxnSpLocks/>
          </p:cNvCxnSpPr>
          <p:nvPr/>
        </p:nvCxnSpPr>
        <p:spPr>
          <a:xfrm>
            <a:off x="2602116" y="2253208"/>
            <a:ext cx="0" cy="334440"/>
          </a:xfrm>
          <a:prstGeom prst="straightConnector1">
            <a:avLst/>
          </a:prstGeom>
          <a:ln w="34925">
            <a:headEnd type="oval"/>
            <a:tailEnd type="oval"/>
          </a:ln>
        </p:spPr>
        <p:style>
          <a:lnRef idx="2">
            <a:schemeClr val="accent1"/>
          </a:lnRef>
          <a:fillRef idx="0">
            <a:schemeClr val="accent1"/>
          </a:fillRef>
          <a:effectRef idx="1">
            <a:schemeClr val="accent1"/>
          </a:effectRef>
          <a:fontRef idx="minor">
            <a:schemeClr val="tx1"/>
          </a:fontRef>
        </p:style>
      </p:cxnSp>
      <p:sp>
        <p:nvSpPr>
          <p:cNvPr id="5" name="مربع نص 4">
            <a:extLst>
              <a:ext uri="{FF2B5EF4-FFF2-40B4-BE49-F238E27FC236}">
                <a16:creationId xmlns:a16="http://schemas.microsoft.com/office/drawing/2014/main" id="{F89C7A07-92C0-52F3-A027-C8B195A11A8B}"/>
              </a:ext>
            </a:extLst>
          </p:cNvPr>
          <p:cNvSpPr txBox="1"/>
          <p:nvPr/>
        </p:nvSpPr>
        <p:spPr>
          <a:xfrm>
            <a:off x="8404993" y="6596390"/>
            <a:ext cx="3787007" cy="261610"/>
          </a:xfrm>
          <a:prstGeom prst="rect">
            <a:avLst/>
          </a:prstGeom>
          <a:noFill/>
        </p:spPr>
        <p:txBody>
          <a:bodyPr wrap="square">
            <a:spAutoFit/>
          </a:bodyPr>
          <a:lstStyle/>
          <a:p>
            <a:pPr algn="ctr" rtl="1"/>
            <a:r>
              <a:rPr lang="ar-SA" sz="1100" b="1" dirty="0">
                <a:solidFill>
                  <a:schemeClr val="bg1"/>
                </a:solidFill>
                <a:latin typeface="A Jannat LT" panose="01000000000000000000" pitchFamily="2" charset="-78"/>
                <a:cs typeface="A Jannat LT" panose="01000000000000000000" pitchFamily="2" charset="-78"/>
              </a:rPr>
              <a:t>الشؤون التعليمية - إدارة تنمية القدرات - قسم الموهوبين</a:t>
            </a:r>
          </a:p>
        </p:txBody>
      </p:sp>
      <p:sp>
        <p:nvSpPr>
          <p:cNvPr id="6" name="TextBox 1">
            <a:extLst>
              <a:ext uri="{FF2B5EF4-FFF2-40B4-BE49-F238E27FC236}">
                <a16:creationId xmlns:a16="http://schemas.microsoft.com/office/drawing/2014/main" id="{67644508-F436-00C3-7942-260A2A6A4A2D}"/>
              </a:ext>
            </a:extLst>
          </p:cNvPr>
          <p:cNvSpPr txBox="1"/>
          <p:nvPr/>
        </p:nvSpPr>
        <p:spPr>
          <a:xfrm>
            <a:off x="6381825" y="4564274"/>
            <a:ext cx="5417102" cy="584775"/>
          </a:xfrm>
          <a:prstGeom prst="rect">
            <a:avLst/>
          </a:prstGeom>
          <a:noFill/>
        </p:spPr>
        <p:txBody>
          <a:bodyPr wrap="square" rtlCol="1">
            <a:spAutoFit/>
          </a:bodyPr>
          <a:lstStyle>
            <a:defPPr>
              <a:defRPr lang="aa-ET"/>
            </a:defPPr>
            <a:lvl1pPr algn="r" rtl="1">
              <a:defRPr sz="5400" b="1">
                <a:solidFill>
                  <a:schemeClr val="bg1"/>
                </a:solidFill>
                <a:latin typeface="A Jannat LT" panose="01000000000000000000" pitchFamily="2" charset="-78"/>
                <a:cs typeface="A Jannat LT" panose="01000000000000000000" pitchFamily="2" charset="-78"/>
              </a:defRPr>
            </a:lvl1pPr>
          </a:lstStyle>
          <a:p>
            <a:r>
              <a:rPr lang="ar-SA" sz="3200" dirty="0">
                <a:solidFill>
                  <a:srgbClr val="0DA9A6"/>
                </a:solidFill>
              </a:rPr>
              <a:t>2- الرحلات العلمية</a:t>
            </a:r>
            <a:endParaRPr lang="aa-ET" sz="3200" dirty="0">
              <a:solidFill>
                <a:srgbClr val="0DA9A6"/>
              </a:solidFill>
            </a:endParaRPr>
          </a:p>
        </p:txBody>
      </p:sp>
      <p:grpSp>
        <p:nvGrpSpPr>
          <p:cNvPr id="7" name="Group 103">
            <a:extLst>
              <a:ext uri="{FF2B5EF4-FFF2-40B4-BE49-F238E27FC236}">
                <a16:creationId xmlns:a16="http://schemas.microsoft.com/office/drawing/2014/main" id="{AF8C3E0A-579C-07C6-9F67-C2D8F19DB342}"/>
              </a:ext>
            </a:extLst>
          </p:cNvPr>
          <p:cNvGrpSpPr/>
          <p:nvPr/>
        </p:nvGrpSpPr>
        <p:grpSpPr>
          <a:xfrm rot="16200000" flipH="1">
            <a:off x="3406800" y="4703439"/>
            <a:ext cx="351458" cy="305214"/>
            <a:chOff x="2609851" y="4139406"/>
            <a:chExt cx="904875" cy="785812"/>
          </a:xfrm>
        </p:grpSpPr>
        <p:sp>
          <p:nvSpPr>
            <p:cNvPr id="36" name="Freeform 6">
              <a:extLst>
                <a:ext uri="{FF2B5EF4-FFF2-40B4-BE49-F238E27FC236}">
                  <a16:creationId xmlns:a16="http://schemas.microsoft.com/office/drawing/2014/main" id="{D85947F0-DADA-EA13-EE2A-934038A11A16}"/>
                </a:ext>
              </a:extLst>
            </p:cNvPr>
            <p:cNvSpPr>
              <a:spLocks/>
            </p:cNvSpPr>
            <p:nvPr/>
          </p:nvSpPr>
          <p:spPr bwMode="auto">
            <a:xfrm>
              <a:off x="2609851" y="4139406"/>
              <a:ext cx="454025" cy="785812"/>
            </a:xfrm>
            <a:custGeom>
              <a:avLst/>
              <a:gdLst>
                <a:gd name="T0" fmla="*/ 286 w 286"/>
                <a:gd name="T1" fmla="*/ 330 h 495"/>
                <a:gd name="T2" fmla="*/ 0 w 286"/>
                <a:gd name="T3" fmla="*/ 495 h 495"/>
                <a:gd name="T4" fmla="*/ 0 w 286"/>
                <a:gd name="T5" fmla="*/ 166 h 495"/>
                <a:gd name="T6" fmla="*/ 286 w 286"/>
                <a:gd name="T7" fmla="*/ 0 h 495"/>
                <a:gd name="T8" fmla="*/ 286 w 286"/>
                <a:gd name="T9" fmla="*/ 330 h 495"/>
              </a:gdLst>
              <a:ahLst/>
              <a:cxnLst>
                <a:cxn ang="0">
                  <a:pos x="T0" y="T1"/>
                </a:cxn>
                <a:cxn ang="0">
                  <a:pos x="T2" y="T3"/>
                </a:cxn>
                <a:cxn ang="0">
                  <a:pos x="T4" y="T5"/>
                </a:cxn>
                <a:cxn ang="0">
                  <a:pos x="T6" y="T7"/>
                </a:cxn>
                <a:cxn ang="0">
                  <a:pos x="T8" y="T9"/>
                </a:cxn>
              </a:cxnLst>
              <a:rect l="0" t="0" r="r" b="b"/>
              <a:pathLst>
                <a:path w="286" h="495">
                  <a:moveTo>
                    <a:pt x="286" y="330"/>
                  </a:moveTo>
                  <a:lnTo>
                    <a:pt x="0" y="495"/>
                  </a:lnTo>
                  <a:lnTo>
                    <a:pt x="0" y="166"/>
                  </a:lnTo>
                  <a:lnTo>
                    <a:pt x="286" y="0"/>
                  </a:lnTo>
                  <a:lnTo>
                    <a:pt x="286" y="33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7">
              <a:extLst>
                <a:ext uri="{FF2B5EF4-FFF2-40B4-BE49-F238E27FC236}">
                  <a16:creationId xmlns:a16="http://schemas.microsoft.com/office/drawing/2014/main" id="{AF37CB7E-50F3-B19B-EEB3-9DD0CC3E3D1B}"/>
                </a:ext>
              </a:extLst>
            </p:cNvPr>
            <p:cNvSpPr>
              <a:spLocks/>
            </p:cNvSpPr>
            <p:nvPr/>
          </p:nvSpPr>
          <p:spPr bwMode="auto">
            <a:xfrm>
              <a:off x="3063876" y="4139406"/>
              <a:ext cx="450850" cy="785812"/>
            </a:xfrm>
            <a:custGeom>
              <a:avLst/>
              <a:gdLst>
                <a:gd name="T0" fmla="*/ 0 w 284"/>
                <a:gd name="T1" fmla="*/ 330 h 495"/>
                <a:gd name="T2" fmla="*/ 284 w 284"/>
                <a:gd name="T3" fmla="*/ 495 h 495"/>
                <a:gd name="T4" fmla="*/ 284 w 284"/>
                <a:gd name="T5" fmla="*/ 166 h 495"/>
                <a:gd name="T6" fmla="*/ 0 w 284"/>
                <a:gd name="T7" fmla="*/ 0 h 495"/>
                <a:gd name="T8" fmla="*/ 0 w 284"/>
                <a:gd name="T9" fmla="*/ 330 h 495"/>
              </a:gdLst>
              <a:ahLst/>
              <a:cxnLst>
                <a:cxn ang="0">
                  <a:pos x="T0" y="T1"/>
                </a:cxn>
                <a:cxn ang="0">
                  <a:pos x="T2" y="T3"/>
                </a:cxn>
                <a:cxn ang="0">
                  <a:pos x="T4" y="T5"/>
                </a:cxn>
                <a:cxn ang="0">
                  <a:pos x="T6" y="T7"/>
                </a:cxn>
                <a:cxn ang="0">
                  <a:pos x="T8" y="T9"/>
                </a:cxn>
              </a:cxnLst>
              <a:rect l="0" t="0" r="r" b="b"/>
              <a:pathLst>
                <a:path w="284" h="495">
                  <a:moveTo>
                    <a:pt x="0" y="330"/>
                  </a:moveTo>
                  <a:lnTo>
                    <a:pt x="284" y="495"/>
                  </a:lnTo>
                  <a:lnTo>
                    <a:pt x="284" y="166"/>
                  </a:lnTo>
                  <a:lnTo>
                    <a:pt x="0" y="0"/>
                  </a:lnTo>
                  <a:lnTo>
                    <a:pt x="0" y="33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106">
            <a:extLst>
              <a:ext uri="{FF2B5EF4-FFF2-40B4-BE49-F238E27FC236}">
                <a16:creationId xmlns:a16="http://schemas.microsoft.com/office/drawing/2014/main" id="{A152C103-8162-C1C4-03E4-072957A1F4ED}"/>
              </a:ext>
            </a:extLst>
          </p:cNvPr>
          <p:cNvGrpSpPr/>
          <p:nvPr/>
        </p:nvGrpSpPr>
        <p:grpSpPr>
          <a:xfrm rot="16200000" flipH="1">
            <a:off x="5975375" y="4703439"/>
            <a:ext cx="351458" cy="305214"/>
            <a:chOff x="2609851" y="4139406"/>
            <a:chExt cx="904875" cy="785812"/>
          </a:xfrm>
        </p:grpSpPr>
        <p:sp>
          <p:nvSpPr>
            <p:cNvPr id="27" name="Freeform 6">
              <a:extLst>
                <a:ext uri="{FF2B5EF4-FFF2-40B4-BE49-F238E27FC236}">
                  <a16:creationId xmlns:a16="http://schemas.microsoft.com/office/drawing/2014/main" id="{5A439E4D-488D-B48D-185B-8848DDE59B22}"/>
                </a:ext>
              </a:extLst>
            </p:cNvPr>
            <p:cNvSpPr>
              <a:spLocks/>
            </p:cNvSpPr>
            <p:nvPr/>
          </p:nvSpPr>
          <p:spPr bwMode="auto">
            <a:xfrm>
              <a:off x="2609851" y="4139406"/>
              <a:ext cx="454025" cy="785812"/>
            </a:xfrm>
            <a:custGeom>
              <a:avLst/>
              <a:gdLst>
                <a:gd name="T0" fmla="*/ 286 w 286"/>
                <a:gd name="T1" fmla="*/ 330 h 495"/>
                <a:gd name="T2" fmla="*/ 0 w 286"/>
                <a:gd name="T3" fmla="*/ 495 h 495"/>
                <a:gd name="T4" fmla="*/ 0 w 286"/>
                <a:gd name="T5" fmla="*/ 166 h 495"/>
                <a:gd name="T6" fmla="*/ 286 w 286"/>
                <a:gd name="T7" fmla="*/ 0 h 495"/>
                <a:gd name="T8" fmla="*/ 286 w 286"/>
                <a:gd name="T9" fmla="*/ 330 h 495"/>
              </a:gdLst>
              <a:ahLst/>
              <a:cxnLst>
                <a:cxn ang="0">
                  <a:pos x="T0" y="T1"/>
                </a:cxn>
                <a:cxn ang="0">
                  <a:pos x="T2" y="T3"/>
                </a:cxn>
                <a:cxn ang="0">
                  <a:pos x="T4" y="T5"/>
                </a:cxn>
                <a:cxn ang="0">
                  <a:pos x="T6" y="T7"/>
                </a:cxn>
                <a:cxn ang="0">
                  <a:pos x="T8" y="T9"/>
                </a:cxn>
              </a:cxnLst>
              <a:rect l="0" t="0" r="r" b="b"/>
              <a:pathLst>
                <a:path w="286" h="495">
                  <a:moveTo>
                    <a:pt x="286" y="330"/>
                  </a:moveTo>
                  <a:lnTo>
                    <a:pt x="0" y="495"/>
                  </a:lnTo>
                  <a:lnTo>
                    <a:pt x="0" y="166"/>
                  </a:lnTo>
                  <a:lnTo>
                    <a:pt x="286" y="0"/>
                  </a:lnTo>
                  <a:lnTo>
                    <a:pt x="286" y="33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7">
              <a:extLst>
                <a:ext uri="{FF2B5EF4-FFF2-40B4-BE49-F238E27FC236}">
                  <a16:creationId xmlns:a16="http://schemas.microsoft.com/office/drawing/2014/main" id="{2E8061E8-7F89-2E20-12AB-727D3D1A5793}"/>
                </a:ext>
              </a:extLst>
            </p:cNvPr>
            <p:cNvSpPr>
              <a:spLocks/>
            </p:cNvSpPr>
            <p:nvPr/>
          </p:nvSpPr>
          <p:spPr bwMode="auto">
            <a:xfrm>
              <a:off x="3063876" y="4139406"/>
              <a:ext cx="450850" cy="785812"/>
            </a:xfrm>
            <a:custGeom>
              <a:avLst/>
              <a:gdLst>
                <a:gd name="T0" fmla="*/ 0 w 284"/>
                <a:gd name="T1" fmla="*/ 330 h 495"/>
                <a:gd name="T2" fmla="*/ 284 w 284"/>
                <a:gd name="T3" fmla="*/ 495 h 495"/>
                <a:gd name="T4" fmla="*/ 284 w 284"/>
                <a:gd name="T5" fmla="*/ 166 h 495"/>
                <a:gd name="T6" fmla="*/ 0 w 284"/>
                <a:gd name="T7" fmla="*/ 0 h 495"/>
                <a:gd name="T8" fmla="*/ 0 w 284"/>
                <a:gd name="T9" fmla="*/ 330 h 495"/>
              </a:gdLst>
              <a:ahLst/>
              <a:cxnLst>
                <a:cxn ang="0">
                  <a:pos x="T0" y="T1"/>
                </a:cxn>
                <a:cxn ang="0">
                  <a:pos x="T2" y="T3"/>
                </a:cxn>
                <a:cxn ang="0">
                  <a:pos x="T4" y="T5"/>
                </a:cxn>
                <a:cxn ang="0">
                  <a:pos x="T6" y="T7"/>
                </a:cxn>
                <a:cxn ang="0">
                  <a:pos x="T8" y="T9"/>
                </a:cxn>
              </a:cxnLst>
              <a:rect l="0" t="0" r="r" b="b"/>
              <a:pathLst>
                <a:path w="284" h="495">
                  <a:moveTo>
                    <a:pt x="0" y="330"/>
                  </a:moveTo>
                  <a:lnTo>
                    <a:pt x="284" y="495"/>
                  </a:lnTo>
                  <a:lnTo>
                    <a:pt x="284" y="166"/>
                  </a:lnTo>
                  <a:lnTo>
                    <a:pt x="0" y="0"/>
                  </a:lnTo>
                  <a:lnTo>
                    <a:pt x="0" y="33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4">
            <a:extLst>
              <a:ext uri="{FF2B5EF4-FFF2-40B4-BE49-F238E27FC236}">
                <a16:creationId xmlns:a16="http://schemas.microsoft.com/office/drawing/2014/main" id="{06F4081A-AAFA-961B-9BCC-251F444DFF53}"/>
              </a:ext>
            </a:extLst>
          </p:cNvPr>
          <p:cNvGrpSpPr/>
          <p:nvPr/>
        </p:nvGrpSpPr>
        <p:grpSpPr>
          <a:xfrm>
            <a:off x="4209903" y="4097866"/>
            <a:ext cx="1313827" cy="1790700"/>
            <a:chOff x="6670365" y="3256603"/>
            <a:chExt cx="1313827" cy="1790700"/>
          </a:xfrm>
        </p:grpSpPr>
        <p:grpSp>
          <p:nvGrpSpPr>
            <p:cNvPr id="15" name="Group 94">
              <a:extLst>
                <a:ext uri="{FF2B5EF4-FFF2-40B4-BE49-F238E27FC236}">
                  <a16:creationId xmlns:a16="http://schemas.microsoft.com/office/drawing/2014/main" id="{E1F0FA8C-7AFD-637B-6AC5-9F6FAABB1436}"/>
                </a:ext>
              </a:extLst>
            </p:cNvPr>
            <p:cNvGrpSpPr/>
            <p:nvPr/>
          </p:nvGrpSpPr>
          <p:grpSpPr>
            <a:xfrm>
              <a:off x="6670365" y="3256603"/>
              <a:ext cx="1313827" cy="1790700"/>
              <a:chOff x="4981669" y="2933700"/>
              <a:chExt cx="1313827" cy="1790700"/>
            </a:xfrm>
          </p:grpSpPr>
          <p:sp>
            <p:nvSpPr>
              <p:cNvPr id="22" name="Freeform 11">
                <a:extLst>
                  <a:ext uri="{FF2B5EF4-FFF2-40B4-BE49-F238E27FC236}">
                    <a16:creationId xmlns:a16="http://schemas.microsoft.com/office/drawing/2014/main" id="{E6BD7783-EBD5-33BC-AE00-ABCDA5A7F26E}"/>
                  </a:ext>
                </a:extLst>
              </p:cNvPr>
              <p:cNvSpPr/>
              <p:nvPr/>
            </p:nvSpPr>
            <p:spPr>
              <a:xfrm>
                <a:off x="4981669" y="2933700"/>
                <a:ext cx="1313822" cy="428577"/>
              </a:xfrm>
              <a:custGeom>
                <a:avLst/>
                <a:gdLst>
                  <a:gd name="connsiteX0" fmla="*/ 0 w 500729"/>
                  <a:gd name="connsiteY0" fmla="*/ 0 h 43181"/>
                  <a:gd name="connsiteX1" fmla="*/ 500729 w 500729"/>
                  <a:gd name="connsiteY1" fmla="*/ 0 h 43181"/>
                  <a:gd name="connsiteX2" fmla="*/ 500729 w 500729"/>
                  <a:gd name="connsiteY2" fmla="*/ 43181 h 43181"/>
                  <a:gd name="connsiteX3" fmla="*/ 0 w 500729"/>
                  <a:gd name="connsiteY3" fmla="*/ 43181 h 43181"/>
                  <a:gd name="connsiteX4" fmla="*/ 0 w 500729"/>
                  <a:gd name="connsiteY4" fmla="*/ 0 h 43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729" h="43181">
                    <a:moveTo>
                      <a:pt x="0" y="0"/>
                    </a:moveTo>
                    <a:lnTo>
                      <a:pt x="500729" y="0"/>
                    </a:lnTo>
                    <a:lnTo>
                      <a:pt x="500729" y="43181"/>
                    </a:lnTo>
                    <a:lnTo>
                      <a:pt x="0" y="43181"/>
                    </a:lnTo>
                    <a:lnTo>
                      <a:pt x="0" y="0"/>
                    </a:lnTo>
                    <a:close/>
                  </a:path>
                </a:pathLst>
              </a:custGeom>
              <a:solidFill>
                <a:srgbClr val="0C8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12">
                <a:extLst>
                  <a:ext uri="{FF2B5EF4-FFF2-40B4-BE49-F238E27FC236}">
                    <a16:creationId xmlns:a16="http://schemas.microsoft.com/office/drawing/2014/main" id="{DAEBFF4E-6C4A-D29C-54D4-1727229ACCB5}"/>
                  </a:ext>
                </a:extLst>
              </p:cNvPr>
              <p:cNvSpPr/>
              <p:nvPr/>
            </p:nvSpPr>
            <p:spPr>
              <a:xfrm>
                <a:off x="4981669" y="3362277"/>
                <a:ext cx="1313827" cy="1362123"/>
              </a:xfrm>
              <a:custGeom>
                <a:avLst/>
                <a:gdLst>
                  <a:gd name="connsiteX0" fmla="*/ 0 w 500731"/>
                  <a:gd name="connsiteY0" fmla="*/ 0 h 439266"/>
                  <a:gd name="connsiteX1" fmla="*/ 500729 w 500731"/>
                  <a:gd name="connsiteY1" fmla="*/ 0 h 439266"/>
                  <a:gd name="connsiteX2" fmla="*/ 500731 w 500731"/>
                  <a:gd name="connsiteY2" fmla="*/ 316344 h 439266"/>
                  <a:gd name="connsiteX3" fmla="*/ 249806 w 500731"/>
                  <a:gd name="connsiteY3" fmla="*/ 439266 h 439266"/>
                  <a:gd name="connsiteX4" fmla="*/ 2 w 500731"/>
                  <a:gd name="connsiteY4" fmla="*/ 316344 h 439266"/>
                  <a:gd name="connsiteX5" fmla="*/ 0 w 500731"/>
                  <a:gd name="connsiteY5" fmla="*/ 0 h 43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731" h="439266">
                    <a:moveTo>
                      <a:pt x="0" y="0"/>
                    </a:moveTo>
                    <a:lnTo>
                      <a:pt x="500729" y="0"/>
                    </a:lnTo>
                    <a:lnTo>
                      <a:pt x="500731" y="316344"/>
                    </a:lnTo>
                    <a:lnTo>
                      <a:pt x="249806" y="439266"/>
                    </a:lnTo>
                    <a:lnTo>
                      <a:pt x="2" y="316344"/>
                    </a:lnTo>
                    <a:lnTo>
                      <a:pt x="0" y="0"/>
                    </a:lnTo>
                    <a:close/>
                  </a:path>
                </a:pathLst>
              </a:custGeom>
              <a:solidFill>
                <a:srgbClr val="0DA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13">
              <a:extLst>
                <a:ext uri="{FF2B5EF4-FFF2-40B4-BE49-F238E27FC236}">
                  <a16:creationId xmlns:a16="http://schemas.microsoft.com/office/drawing/2014/main" id="{F5D3A293-28E7-47AC-62D6-576C76D00398}"/>
                </a:ext>
              </a:extLst>
            </p:cNvPr>
            <p:cNvSpPr txBox="1"/>
            <p:nvPr/>
          </p:nvSpPr>
          <p:spPr>
            <a:xfrm>
              <a:off x="7203279" y="3320304"/>
              <a:ext cx="247998" cy="318924"/>
            </a:xfrm>
            <a:prstGeom prst="rect">
              <a:avLst/>
            </a:prstGeom>
            <a:noFill/>
          </p:spPr>
          <p:txBody>
            <a:bodyPr wrap="none" lIns="72000" tIns="36000" rIns="72000" bIns="36000" rtlCol="0" anchor="b">
              <a:spAutoFit/>
            </a:bodyPr>
            <a:lstStyle/>
            <a:p>
              <a:pPr algn="ctr"/>
              <a:r>
                <a:rPr lang="ar-SA" sz="1600" b="1" dirty="0">
                  <a:solidFill>
                    <a:schemeClr val="bg1"/>
                  </a:solidFill>
                  <a:latin typeface="A Jannat LT" panose="01000000000000000000" pitchFamily="2" charset="-78"/>
                  <a:cs typeface="A Jannat LT" panose="01000000000000000000" pitchFamily="2" charset="-78"/>
                </a:rPr>
                <a:t>2</a:t>
              </a:r>
              <a:endParaRPr lang="id-ID" sz="1600" b="1" dirty="0">
                <a:solidFill>
                  <a:schemeClr val="bg1"/>
                </a:solidFill>
                <a:latin typeface="A Jannat LT" panose="01000000000000000000" pitchFamily="2" charset="-78"/>
                <a:cs typeface="A Jannat LT" panose="01000000000000000000" pitchFamily="2" charset="-78"/>
              </a:endParaRPr>
            </a:p>
          </p:txBody>
        </p:sp>
        <p:pic>
          <p:nvPicPr>
            <p:cNvPr id="20" name="Graphic 122">
              <a:extLst>
                <a:ext uri="{FF2B5EF4-FFF2-40B4-BE49-F238E27FC236}">
                  <a16:creationId xmlns:a16="http://schemas.microsoft.com/office/drawing/2014/main" id="{952A0F5A-2F97-3103-ED0D-FA0529634D9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57276" y="3884467"/>
              <a:ext cx="540000" cy="540000"/>
            </a:xfrm>
            <a:prstGeom prst="rect">
              <a:avLst/>
            </a:prstGeom>
          </p:spPr>
        </p:pic>
      </p:grpSp>
      <p:grpSp>
        <p:nvGrpSpPr>
          <p:cNvPr id="24" name="Group 5">
            <a:extLst>
              <a:ext uri="{FF2B5EF4-FFF2-40B4-BE49-F238E27FC236}">
                <a16:creationId xmlns:a16="http://schemas.microsoft.com/office/drawing/2014/main" id="{345D0A21-88AA-FA06-AE91-093D1DD3B838}"/>
              </a:ext>
            </a:extLst>
          </p:cNvPr>
          <p:cNvGrpSpPr/>
          <p:nvPr/>
        </p:nvGrpSpPr>
        <p:grpSpPr>
          <a:xfrm>
            <a:off x="1641328" y="4097866"/>
            <a:ext cx="1313827" cy="1790700"/>
            <a:chOff x="4101790" y="3256603"/>
            <a:chExt cx="1313827" cy="1790700"/>
          </a:xfrm>
        </p:grpSpPr>
        <p:grpSp>
          <p:nvGrpSpPr>
            <p:cNvPr id="25" name="Group 91">
              <a:extLst>
                <a:ext uri="{FF2B5EF4-FFF2-40B4-BE49-F238E27FC236}">
                  <a16:creationId xmlns:a16="http://schemas.microsoft.com/office/drawing/2014/main" id="{118701DF-170E-BDB2-ADA7-D452FEF1308B}"/>
                </a:ext>
              </a:extLst>
            </p:cNvPr>
            <p:cNvGrpSpPr/>
            <p:nvPr/>
          </p:nvGrpSpPr>
          <p:grpSpPr>
            <a:xfrm>
              <a:off x="4101790" y="3256603"/>
              <a:ext cx="1313827" cy="1790700"/>
              <a:chOff x="3301563" y="2933700"/>
              <a:chExt cx="1313827" cy="1790700"/>
            </a:xfrm>
          </p:grpSpPr>
          <p:sp>
            <p:nvSpPr>
              <p:cNvPr id="28" name="Freeform 8">
                <a:extLst>
                  <a:ext uri="{FF2B5EF4-FFF2-40B4-BE49-F238E27FC236}">
                    <a16:creationId xmlns:a16="http://schemas.microsoft.com/office/drawing/2014/main" id="{BB1BEB92-8CC9-D0B5-00D4-48D8113DE0EA}"/>
                  </a:ext>
                </a:extLst>
              </p:cNvPr>
              <p:cNvSpPr/>
              <p:nvPr/>
            </p:nvSpPr>
            <p:spPr>
              <a:xfrm>
                <a:off x="3301563" y="2933700"/>
                <a:ext cx="1313822" cy="428577"/>
              </a:xfrm>
              <a:custGeom>
                <a:avLst/>
                <a:gdLst>
                  <a:gd name="connsiteX0" fmla="*/ 0 w 500729"/>
                  <a:gd name="connsiteY0" fmla="*/ 0 h 43181"/>
                  <a:gd name="connsiteX1" fmla="*/ 500729 w 500729"/>
                  <a:gd name="connsiteY1" fmla="*/ 0 h 43181"/>
                  <a:gd name="connsiteX2" fmla="*/ 500729 w 500729"/>
                  <a:gd name="connsiteY2" fmla="*/ 43181 h 43181"/>
                  <a:gd name="connsiteX3" fmla="*/ 0 w 500729"/>
                  <a:gd name="connsiteY3" fmla="*/ 43181 h 43181"/>
                  <a:gd name="connsiteX4" fmla="*/ 0 w 500729"/>
                  <a:gd name="connsiteY4" fmla="*/ 0 h 43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729" h="43181">
                    <a:moveTo>
                      <a:pt x="0" y="0"/>
                    </a:moveTo>
                    <a:lnTo>
                      <a:pt x="500729" y="0"/>
                    </a:lnTo>
                    <a:lnTo>
                      <a:pt x="500729" y="43181"/>
                    </a:lnTo>
                    <a:lnTo>
                      <a:pt x="0" y="43181"/>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9">
                <a:extLst>
                  <a:ext uri="{FF2B5EF4-FFF2-40B4-BE49-F238E27FC236}">
                    <a16:creationId xmlns:a16="http://schemas.microsoft.com/office/drawing/2014/main" id="{ABDDBD75-50D8-8011-C6A7-FA94B74F5073}"/>
                  </a:ext>
                </a:extLst>
              </p:cNvPr>
              <p:cNvSpPr/>
              <p:nvPr/>
            </p:nvSpPr>
            <p:spPr>
              <a:xfrm>
                <a:off x="3301563" y="3362277"/>
                <a:ext cx="1313827" cy="1362123"/>
              </a:xfrm>
              <a:custGeom>
                <a:avLst/>
                <a:gdLst>
                  <a:gd name="connsiteX0" fmla="*/ 0 w 500731"/>
                  <a:gd name="connsiteY0" fmla="*/ 0 h 439266"/>
                  <a:gd name="connsiteX1" fmla="*/ 500729 w 500731"/>
                  <a:gd name="connsiteY1" fmla="*/ 0 h 439266"/>
                  <a:gd name="connsiteX2" fmla="*/ 500731 w 500731"/>
                  <a:gd name="connsiteY2" fmla="*/ 316344 h 439266"/>
                  <a:gd name="connsiteX3" fmla="*/ 249806 w 500731"/>
                  <a:gd name="connsiteY3" fmla="*/ 439266 h 439266"/>
                  <a:gd name="connsiteX4" fmla="*/ 2 w 500731"/>
                  <a:gd name="connsiteY4" fmla="*/ 316344 h 439266"/>
                  <a:gd name="connsiteX5" fmla="*/ 0 w 500731"/>
                  <a:gd name="connsiteY5" fmla="*/ 0 h 43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731" h="439266">
                    <a:moveTo>
                      <a:pt x="0" y="0"/>
                    </a:moveTo>
                    <a:lnTo>
                      <a:pt x="500729" y="0"/>
                    </a:lnTo>
                    <a:lnTo>
                      <a:pt x="500731" y="316344"/>
                    </a:lnTo>
                    <a:lnTo>
                      <a:pt x="249806" y="439266"/>
                    </a:lnTo>
                    <a:lnTo>
                      <a:pt x="2" y="316344"/>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111">
              <a:extLst>
                <a:ext uri="{FF2B5EF4-FFF2-40B4-BE49-F238E27FC236}">
                  <a16:creationId xmlns:a16="http://schemas.microsoft.com/office/drawing/2014/main" id="{CB720797-50E4-0019-0092-4F41ACD19258}"/>
                </a:ext>
              </a:extLst>
            </p:cNvPr>
            <p:cNvSpPr txBox="1"/>
            <p:nvPr/>
          </p:nvSpPr>
          <p:spPr>
            <a:xfrm>
              <a:off x="4634705" y="3320304"/>
              <a:ext cx="247998" cy="318924"/>
            </a:xfrm>
            <a:prstGeom prst="rect">
              <a:avLst/>
            </a:prstGeom>
            <a:noFill/>
          </p:spPr>
          <p:txBody>
            <a:bodyPr wrap="none" lIns="72000" tIns="36000" rIns="72000" bIns="36000" rtlCol="0" anchor="b">
              <a:spAutoFit/>
            </a:bodyPr>
            <a:lstStyle/>
            <a:p>
              <a:pPr algn="ctr"/>
              <a:r>
                <a:rPr lang="ar-SA" sz="1600" b="1" dirty="0">
                  <a:solidFill>
                    <a:schemeClr val="bg1"/>
                  </a:solidFill>
                  <a:latin typeface="A Jannat LT" panose="01000000000000000000" pitchFamily="2" charset="-78"/>
                  <a:cs typeface="A Jannat LT" panose="01000000000000000000" pitchFamily="2" charset="-78"/>
                </a:rPr>
                <a:t>3</a:t>
              </a:r>
              <a:endParaRPr lang="id-ID" sz="1600" b="1" dirty="0">
                <a:solidFill>
                  <a:schemeClr val="bg1"/>
                </a:solidFill>
                <a:latin typeface="A Jannat LT" panose="01000000000000000000" pitchFamily="2" charset="-78"/>
                <a:cs typeface="A Jannat LT" panose="01000000000000000000" pitchFamily="2" charset="-78"/>
              </a:endParaRPr>
            </a:p>
          </p:txBody>
        </p:sp>
      </p:grpSp>
      <p:grpSp>
        <p:nvGrpSpPr>
          <p:cNvPr id="30" name="Group 3">
            <a:extLst>
              <a:ext uri="{FF2B5EF4-FFF2-40B4-BE49-F238E27FC236}">
                <a16:creationId xmlns:a16="http://schemas.microsoft.com/office/drawing/2014/main" id="{0FBA7BE0-19C9-0343-6F8D-32844F45660B}"/>
              </a:ext>
            </a:extLst>
          </p:cNvPr>
          <p:cNvGrpSpPr/>
          <p:nvPr/>
        </p:nvGrpSpPr>
        <p:grpSpPr>
          <a:xfrm>
            <a:off x="6778478" y="4097866"/>
            <a:ext cx="1313827" cy="1790700"/>
            <a:chOff x="9238940" y="3256603"/>
            <a:chExt cx="1313827" cy="1790700"/>
          </a:xfrm>
        </p:grpSpPr>
        <p:grpSp>
          <p:nvGrpSpPr>
            <p:cNvPr id="31" name="Group 97">
              <a:extLst>
                <a:ext uri="{FF2B5EF4-FFF2-40B4-BE49-F238E27FC236}">
                  <a16:creationId xmlns:a16="http://schemas.microsoft.com/office/drawing/2014/main" id="{757693A7-9004-C19F-9A55-28B7F3CA74D3}"/>
                </a:ext>
              </a:extLst>
            </p:cNvPr>
            <p:cNvGrpSpPr/>
            <p:nvPr/>
          </p:nvGrpSpPr>
          <p:grpSpPr>
            <a:xfrm>
              <a:off x="9238940" y="3256603"/>
              <a:ext cx="1313827" cy="1790700"/>
              <a:chOff x="6661772" y="2933700"/>
              <a:chExt cx="1313827" cy="1790700"/>
            </a:xfrm>
          </p:grpSpPr>
          <p:sp>
            <p:nvSpPr>
              <p:cNvPr id="34" name="Freeform 14">
                <a:extLst>
                  <a:ext uri="{FF2B5EF4-FFF2-40B4-BE49-F238E27FC236}">
                    <a16:creationId xmlns:a16="http://schemas.microsoft.com/office/drawing/2014/main" id="{3DC0CCED-BC52-4219-89E0-9DC3D01997B1}"/>
                  </a:ext>
                </a:extLst>
              </p:cNvPr>
              <p:cNvSpPr/>
              <p:nvPr/>
            </p:nvSpPr>
            <p:spPr>
              <a:xfrm>
                <a:off x="6661772" y="2933700"/>
                <a:ext cx="1313822" cy="428577"/>
              </a:xfrm>
              <a:custGeom>
                <a:avLst/>
                <a:gdLst>
                  <a:gd name="connsiteX0" fmla="*/ 0 w 500729"/>
                  <a:gd name="connsiteY0" fmla="*/ 0 h 43181"/>
                  <a:gd name="connsiteX1" fmla="*/ 500729 w 500729"/>
                  <a:gd name="connsiteY1" fmla="*/ 0 h 43181"/>
                  <a:gd name="connsiteX2" fmla="*/ 500729 w 500729"/>
                  <a:gd name="connsiteY2" fmla="*/ 43181 h 43181"/>
                  <a:gd name="connsiteX3" fmla="*/ 0 w 500729"/>
                  <a:gd name="connsiteY3" fmla="*/ 43181 h 43181"/>
                  <a:gd name="connsiteX4" fmla="*/ 0 w 500729"/>
                  <a:gd name="connsiteY4" fmla="*/ 0 h 43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729" h="43181">
                    <a:moveTo>
                      <a:pt x="0" y="0"/>
                    </a:moveTo>
                    <a:lnTo>
                      <a:pt x="500729" y="0"/>
                    </a:lnTo>
                    <a:lnTo>
                      <a:pt x="500729" y="43181"/>
                    </a:lnTo>
                    <a:lnTo>
                      <a:pt x="0" y="43181"/>
                    </a:ln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15">
                <a:extLst>
                  <a:ext uri="{FF2B5EF4-FFF2-40B4-BE49-F238E27FC236}">
                    <a16:creationId xmlns:a16="http://schemas.microsoft.com/office/drawing/2014/main" id="{F91B577F-F4DE-03C6-3929-1C833132028E}"/>
                  </a:ext>
                </a:extLst>
              </p:cNvPr>
              <p:cNvSpPr/>
              <p:nvPr/>
            </p:nvSpPr>
            <p:spPr>
              <a:xfrm>
                <a:off x="6661772" y="3362277"/>
                <a:ext cx="1313827" cy="1362123"/>
              </a:xfrm>
              <a:custGeom>
                <a:avLst/>
                <a:gdLst>
                  <a:gd name="connsiteX0" fmla="*/ 0 w 500731"/>
                  <a:gd name="connsiteY0" fmla="*/ 0 h 439266"/>
                  <a:gd name="connsiteX1" fmla="*/ 500729 w 500731"/>
                  <a:gd name="connsiteY1" fmla="*/ 0 h 439266"/>
                  <a:gd name="connsiteX2" fmla="*/ 500731 w 500731"/>
                  <a:gd name="connsiteY2" fmla="*/ 316344 h 439266"/>
                  <a:gd name="connsiteX3" fmla="*/ 249806 w 500731"/>
                  <a:gd name="connsiteY3" fmla="*/ 439266 h 439266"/>
                  <a:gd name="connsiteX4" fmla="*/ 2 w 500731"/>
                  <a:gd name="connsiteY4" fmla="*/ 316344 h 439266"/>
                  <a:gd name="connsiteX5" fmla="*/ 0 w 500731"/>
                  <a:gd name="connsiteY5" fmla="*/ 0 h 43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731" h="439266">
                    <a:moveTo>
                      <a:pt x="0" y="0"/>
                    </a:moveTo>
                    <a:lnTo>
                      <a:pt x="500729" y="0"/>
                    </a:lnTo>
                    <a:lnTo>
                      <a:pt x="500731" y="316344"/>
                    </a:lnTo>
                    <a:lnTo>
                      <a:pt x="249806" y="439266"/>
                    </a:lnTo>
                    <a:lnTo>
                      <a:pt x="2" y="316344"/>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115">
              <a:extLst>
                <a:ext uri="{FF2B5EF4-FFF2-40B4-BE49-F238E27FC236}">
                  <a16:creationId xmlns:a16="http://schemas.microsoft.com/office/drawing/2014/main" id="{7EDF718E-22F0-B2EF-31CD-35C4A388DDF2}"/>
                </a:ext>
              </a:extLst>
            </p:cNvPr>
            <p:cNvSpPr txBox="1"/>
            <p:nvPr/>
          </p:nvSpPr>
          <p:spPr>
            <a:xfrm>
              <a:off x="9771856" y="3320304"/>
              <a:ext cx="247998" cy="318924"/>
            </a:xfrm>
            <a:prstGeom prst="rect">
              <a:avLst/>
            </a:prstGeom>
            <a:noFill/>
          </p:spPr>
          <p:txBody>
            <a:bodyPr wrap="none" lIns="72000" tIns="36000" rIns="72000" bIns="36000" rtlCol="0" anchor="b">
              <a:spAutoFit/>
            </a:bodyPr>
            <a:lstStyle/>
            <a:p>
              <a:pPr algn="ctr"/>
              <a:r>
                <a:rPr lang="ar-SA" sz="1600" b="1" dirty="0">
                  <a:solidFill>
                    <a:schemeClr val="bg1"/>
                  </a:solidFill>
                  <a:latin typeface="A Jannat LT" panose="01000000000000000000" pitchFamily="2" charset="-78"/>
                  <a:cs typeface="A Jannat LT" panose="01000000000000000000" pitchFamily="2" charset="-78"/>
                </a:rPr>
                <a:t>1</a:t>
              </a:r>
              <a:endParaRPr lang="id-ID" sz="1600" b="1" dirty="0">
                <a:solidFill>
                  <a:schemeClr val="bg1"/>
                </a:solidFill>
                <a:latin typeface="A Jannat LT" panose="01000000000000000000" pitchFamily="2" charset="-78"/>
                <a:cs typeface="A Jannat LT" panose="01000000000000000000" pitchFamily="2" charset="-78"/>
              </a:endParaRPr>
            </a:p>
          </p:txBody>
        </p:sp>
      </p:grpSp>
      <p:sp>
        <p:nvSpPr>
          <p:cNvPr id="37" name="مربع نص 36">
            <a:extLst>
              <a:ext uri="{FF2B5EF4-FFF2-40B4-BE49-F238E27FC236}">
                <a16:creationId xmlns:a16="http://schemas.microsoft.com/office/drawing/2014/main" id="{C37EB0E0-C7D3-D106-FCCC-8450672D90CC}"/>
              </a:ext>
            </a:extLst>
          </p:cNvPr>
          <p:cNvSpPr txBox="1"/>
          <p:nvPr/>
        </p:nvSpPr>
        <p:spPr>
          <a:xfrm>
            <a:off x="6537915" y="5929156"/>
            <a:ext cx="1763674" cy="584775"/>
          </a:xfrm>
          <a:prstGeom prst="rect">
            <a:avLst/>
          </a:prstGeom>
          <a:noFill/>
        </p:spPr>
        <p:txBody>
          <a:bodyPr wrap="square">
            <a:spAutoFit/>
          </a:bodyPr>
          <a:lstStyle/>
          <a:p>
            <a:pPr algn="ctr"/>
            <a:r>
              <a:rPr lang="ar-SA" sz="1600" b="1" dirty="0">
                <a:solidFill>
                  <a:srgbClr val="C1B48A"/>
                </a:solidFill>
                <a:latin typeface="A Jannat LT" panose="01000000000000000000" pitchFamily="2" charset="-78"/>
                <a:cs typeface="A Jannat LT" panose="01000000000000000000" pitchFamily="2" charset="-78"/>
              </a:rPr>
              <a:t>مركز البحوث الهندسية والتقنية</a:t>
            </a:r>
          </a:p>
        </p:txBody>
      </p:sp>
      <p:sp>
        <p:nvSpPr>
          <p:cNvPr id="38" name="مربع نص 37">
            <a:extLst>
              <a:ext uri="{FF2B5EF4-FFF2-40B4-BE49-F238E27FC236}">
                <a16:creationId xmlns:a16="http://schemas.microsoft.com/office/drawing/2014/main" id="{9EB6E3A6-A335-9A43-D647-A0DA833DC674}"/>
              </a:ext>
            </a:extLst>
          </p:cNvPr>
          <p:cNvSpPr txBox="1"/>
          <p:nvPr/>
        </p:nvSpPr>
        <p:spPr>
          <a:xfrm>
            <a:off x="4173542" y="5929156"/>
            <a:ext cx="1424514" cy="584775"/>
          </a:xfrm>
          <a:prstGeom prst="rect">
            <a:avLst/>
          </a:prstGeom>
          <a:noFill/>
        </p:spPr>
        <p:txBody>
          <a:bodyPr wrap="square">
            <a:spAutoFit/>
          </a:bodyPr>
          <a:lstStyle/>
          <a:p>
            <a:pPr algn="ctr"/>
            <a:r>
              <a:rPr lang="ar-SA" sz="1600" b="1" dirty="0">
                <a:solidFill>
                  <a:srgbClr val="C1B48A"/>
                </a:solidFill>
                <a:latin typeface="A Jannat LT" panose="01000000000000000000" pitchFamily="2" charset="-78"/>
                <a:cs typeface="A Jannat LT" panose="01000000000000000000" pitchFamily="2" charset="-78"/>
              </a:rPr>
              <a:t>مركز بحوث علوم البيئة</a:t>
            </a:r>
          </a:p>
        </p:txBody>
      </p:sp>
      <p:sp>
        <p:nvSpPr>
          <p:cNvPr id="39" name="مربع نص 38">
            <a:extLst>
              <a:ext uri="{FF2B5EF4-FFF2-40B4-BE49-F238E27FC236}">
                <a16:creationId xmlns:a16="http://schemas.microsoft.com/office/drawing/2014/main" id="{7B4D26BB-5D70-2B87-97C2-8CB363DC3BD1}"/>
              </a:ext>
            </a:extLst>
          </p:cNvPr>
          <p:cNvSpPr txBox="1"/>
          <p:nvPr/>
        </p:nvSpPr>
        <p:spPr>
          <a:xfrm>
            <a:off x="1550390" y="5929156"/>
            <a:ext cx="1424514" cy="584775"/>
          </a:xfrm>
          <a:prstGeom prst="rect">
            <a:avLst/>
          </a:prstGeom>
          <a:noFill/>
        </p:spPr>
        <p:txBody>
          <a:bodyPr wrap="square">
            <a:spAutoFit/>
          </a:bodyPr>
          <a:lstStyle/>
          <a:p>
            <a:pPr algn="ctr"/>
            <a:r>
              <a:rPr lang="ar-SA" sz="1600" b="1" dirty="0">
                <a:solidFill>
                  <a:srgbClr val="C1B48A"/>
                </a:solidFill>
                <a:latin typeface="A Jannat LT" panose="01000000000000000000" pitchFamily="2" charset="-78"/>
                <a:cs typeface="A Jannat LT" panose="01000000000000000000" pitchFamily="2" charset="-78"/>
              </a:rPr>
              <a:t>مركز البحوث الصحية</a:t>
            </a:r>
          </a:p>
        </p:txBody>
      </p:sp>
      <p:pic>
        <p:nvPicPr>
          <p:cNvPr id="47" name="Graphic 22">
            <a:extLst>
              <a:ext uri="{FF2B5EF4-FFF2-40B4-BE49-F238E27FC236}">
                <a16:creationId xmlns:a16="http://schemas.microsoft.com/office/drawing/2014/main" id="{3E2FF409-3FA7-1577-3009-452AA68EFCF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75389" y="4680316"/>
            <a:ext cx="720000" cy="720000"/>
          </a:xfrm>
          <a:prstGeom prst="rect">
            <a:avLst/>
          </a:prstGeom>
        </p:spPr>
      </p:pic>
      <p:sp>
        <p:nvSpPr>
          <p:cNvPr id="49" name="Oval 26">
            <a:extLst>
              <a:ext uri="{FF2B5EF4-FFF2-40B4-BE49-F238E27FC236}">
                <a16:creationId xmlns:a16="http://schemas.microsoft.com/office/drawing/2014/main" id="{49DC8A14-297E-DD6A-A42E-B10D072341F3}"/>
              </a:ext>
            </a:extLst>
          </p:cNvPr>
          <p:cNvSpPr/>
          <p:nvPr/>
        </p:nvSpPr>
        <p:spPr>
          <a:xfrm>
            <a:off x="2061998" y="4748401"/>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124305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anim calcmode="lin" valueType="num">
                                      <p:cBhvr>
                                        <p:cTn id="8" dur="1000" fill="hold"/>
                                        <p:tgtEl>
                                          <p:spTgt spid="65"/>
                                        </p:tgtEl>
                                        <p:attrNameLst>
                                          <p:attrName>ppt_x</p:attrName>
                                        </p:attrNameLst>
                                      </p:cBhvr>
                                      <p:tavLst>
                                        <p:tav tm="0">
                                          <p:val>
                                            <p:strVal val="#ppt_x"/>
                                          </p:val>
                                        </p:tav>
                                        <p:tav tm="100000">
                                          <p:val>
                                            <p:strVal val="#ppt_x"/>
                                          </p:val>
                                        </p:tav>
                                      </p:tavLst>
                                    </p:anim>
                                    <p:anim calcmode="lin" valueType="num">
                                      <p:cBhvr>
                                        <p:cTn id="9" dur="1000" fill="hold"/>
                                        <p:tgtEl>
                                          <p:spTgt spid="6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1000"/>
                                        <p:tgtEl>
                                          <p:spTgt spid="60"/>
                                        </p:tgtEl>
                                      </p:cBhvr>
                                    </p:animEffect>
                                    <p:anim calcmode="lin" valueType="num">
                                      <p:cBhvr>
                                        <p:cTn id="13" dur="1000" fill="hold"/>
                                        <p:tgtEl>
                                          <p:spTgt spid="60"/>
                                        </p:tgtEl>
                                        <p:attrNameLst>
                                          <p:attrName>ppt_x</p:attrName>
                                        </p:attrNameLst>
                                      </p:cBhvr>
                                      <p:tavLst>
                                        <p:tav tm="0">
                                          <p:val>
                                            <p:strVal val="#ppt_x"/>
                                          </p:val>
                                        </p:tav>
                                        <p:tav tm="100000">
                                          <p:val>
                                            <p:strVal val="#ppt_x"/>
                                          </p:val>
                                        </p:tav>
                                      </p:tavLst>
                                    </p:anim>
                                    <p:anim calcmode="lin" valueType="num">
                                      <p:cBhvr>
                                        <p:cTn id="14" dur="1000" fill="hold"/>
                                        <p:tgtEl>
                                          <p:spTgt spid="6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1000"/>
                                        <p:tgtEl>
                                          <p:spTgt spid="66"/>
                                        </p:tgtEl>
                                      </p:cBhvr>
                                    </p:animEffect>
                                    <p:anim calcmode="lin" valueType="num">
                                      <p:cBhvr>
                                        <p:cTn id="18" dur="1000" fill="hold"/>
                                        <p:tgtEl>
                                          <p:spTgt spid="66"/>
                                        </p:tgtEl>
                                        <p:attrNameLst>
                                          <p:attrName>ppt_x</p:attrName>
                                        </p:attrNameLst>
                                      </p:cBhvr>
                                      <p:tavLst>
                                        <p:tav tm="0">
                                          <p:val>
                                            <p:strVal val="#ppt_x"/>
                                          </p:val>
                                        </p:tav>
                                        <p:tav tm="100000">
                                          <p:val>
                                            <p:strVal val="#ppt_x"/>
                                          </p:val>
                                        </p:tav>
                                      </p:tavLst>
                                    </p:anim>
                                    <p:anim calcmode="lin" valueType="num">
                                      <p:cBhvr>
                                        <p:cTn id="19" dur="1000" fill="hold"/>
                                        <p:tgtEl>
                                          <p:spTgt spid="6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fade">
                                      <p:cBhvr>
                                        <p:cTn id="22" dur="1000"/>
                                        <p:tgtEl>
                                          <p:spTgt spid="67"/>
                                        </p:tgtEl>
                                      </p:cBhvr>
                                    </p:animEffect>
                                    <p:anim calcmode="lin" valueType="num">
                                      <p:cBhvr>
                                        <p:cTn id="23" dur="1000" fill="hold"/>
                                        <p:tgtEl>
                                          <p:spTgt spid="67"/>
                                        </p:tgtEl>
                                        <p:attrNameLst>
                                          <p:attrName>ppt_x</p:attrName>
                                        </p:attrNameLst>
                                      </p:cBhvr>
                                      <p:tavLst>
                                        <p:tav tm="0">
                                          <p:val>
                                            <p:strVal val="#ppt_x"/>
                                          </p:val>
                                        </p:tav>
                                        <p:tav tm="100000">
                                          <p:val>
                                            <p:strVal val="#ppt_x"/>
                                          </p:val>
                                        </p:tav>
                                      </p:tavLst>
                                    </p:anim>
                                    <p:anim calcmode="lin" valueType="num">
                                      <p:cBhvr>
                                        <p:cTn id="24" dur="1000" fill="hold"/>
                                        <p:tgtEl>
                                          <p:spTgt spid="6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500"/>
                                        <p:tgtEl>
                                          <p:spTgt spid="4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500"/>
                                        <p:tgtEl>
                                          <p:spTgt spid="4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500"/>
                                        <p:tgtEl>
                                          <p:spTgt spid="4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fade">
                                      <p:cBhvr>
                                        <p:cTn id="64" dur="500"/>
                                        <p:tgtEl>
                                          <p:spTgt spid="4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fade">
                                      <p:cBhvr>
                                        <p:cTn id="69" dur="500"/>
                                        <p:tgtEl>
                                          <p:spTgt spid="50"/>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fade">
                                      <p:cBhvr>
                                        <p:cTn id="74" dur="500"/>
                                        <p:tgtEl>
                                          <p:spTgt spid="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500"/>
                                        <p:tgtEl>
                                          <p:spTgt spid="16"/>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fade">
                                      <p:cBhvr>
                                        <p:cTn id="84" dur="500"/>
                                        <p:tgtEl>
                                          <p:spTgt spid="10"/>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500"/>
                                        <p:tgtEl>
                                          <p:spTgt spid="18"/>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11"/>
                                        </p:tgtEl>
                                        <p:attrNameLst>
                                          <p:attrName>style.visibility</p:attrName>
                                        </p:attrNameLst>
                                      </p:cBhvr>
                                      <p:to>
                                        <p:strVal val="visible"/>
                                      </p:to>
                                    </p:set>
                                    <p:animEffect transition="in" filter="fade">
                                      <p:cBhvr>
                                        <p:cTn id="94" dur="500"/>
                                        <p:tgtEl>
                                          <p:spTgt spid="11"/>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fade">
                                      <p:cBhvr>
                                        <p:cTn id="99" dur="500"/>
                                        <p:tgtEl>
                                          <p:spTgt spid="19"/>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2"/>
                                        </p:tgtEl>
                                        <p:attrNameLst>
                                          <p:attrName>style.visibility</p:attrName>
                                        </p:attrNameLst>
                                      </p:cBhvr>
                                      <p:to>
                                        <p:strVal val="visible"/>
                                      </p:to>
                                    </p:set>
                                    <p:animEffect transition="in" filter="fade">
                                      <p:cBhvr>
                                        <p:cTn id="104" dur="500"/>
                                        <p:tgtEl>
                                          <p:spTgt spid="12"/>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14"/>
                                        </p:tgtEl>
                                        <p:attrNameLst>
                                          <p:attrName>style.visibility</p:attrName>
                                        </p:attrNameLst>
                                      </p:cBhvr>
                                      <p:to>
                                        <p:strVal val="visible"/>
                                      </p:to>
                                    </p:set>
                                    <p:animEffect transition="in" filter="fade">
                                      <p:cBhvr>
                                        <p:cTn id="109" dur="500"/>
                                        <p:tgtEl>
                                          <p:spTgt spid="14"/>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6"/>
                                        </p:tgtEl>
                                        <p:attrNameLst>
                                          <p:attrName>style.visibility</p:attrName>
                                        </p:attrNameLst>
                                      </p:cBhvr>
                                      <p:to>
                                        <p:strVal val="visible"/>
                                      </p:to>
                                    </p:set>
                                    <p:animEffect transition="in" filter="fade">
                                      <p:cBhvr>
                                        <p:cTn id="114" dur="500"/>
                                        <p:tgtEl>
                                          <p:spTgt spid="6"/>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fade">
                                      <p:cBhvr>
                                        <p:cTn id="119" dur="500"/>
                                        <p:tgtEl>
                                          <p:spTgt spid="30"/>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fade">
                                      <p:cBhvr>
                                        <p:cTn id="124" dur="500"/>
                                        <p:tgtEl>
                                          <p:spTgt spid="37"/>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8"/>
                                        </p:tgtEl>
                                        <p:attrNameLst>
                                          <p:attrName>style.visibility</p:attrName>
                                        </p:attrNameLst>
                                      </p:cBhvr>
                                      <p:to>
                                        <p:strVal val="visible"/>
                                      </p:to>
                                    </p:set>
                                    <p:animEffect transition="in" filter="fade">
                                      <p:cBhvr>
                                        <p:cTn id="129" dur="500"/>
                                        <p:tgtEl>
                                          <p:spTgt spid="8"/>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nodeType="clickEffect">
                                  <p:stCondLst>
                                    <p:cond delay="0"/>
                                  </p:stCondLst>
                                  <p:childTnLst>
                                    <p:set>
                                      <p:cBhvr>
                                        <p:cTn id="133" dur="1" fill="hold">
                                          <p:stCondLst>
                                            <p:cond delay="0"/>
                                          </p:stCondLst>
                                        </p:cTn>
                                        <p:tgtEl>
                                          <p:spTgt spid="13"/>
                                        </p:tgtEl>
                                        <p:attrNameLst>
                                          <p:attrName>style.visibility</p:attrName>
                                        </p:attrNameLst>
                                      </p:cBhvr>
                                      <p:to>
                                        <p:strVal val="visible"/>
                                      </p:to>
                                    </p:set>
                                    <p:animEffect transition="in" filter="fade">
                                      <p:cBhvr>
                                        <p:cTn id="134" dur="500"/>
                                        <p:tgtEl>
                                          <p:spTgt spid="13"/>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38"/>
                                        </p:tgtEl>
                                        <p:attrNameLst>
                                          <p:attrName>style.visibility</p:attrName>
                                        </p:attrNameLst>
                                      </p:cBhvr>
                                      <p:to>
                                        <p:strVal val="visible"/>
                                      </p:to>
                                    </p:set>
                                    <p:animEffect transition="in" filter="fade">
                                      <p:cBhvr>
                                        <p:cTn id="139" dur="500"/>
                                        <p:tgtEl>
                                          <p:spTgt spid="38"/>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nodeType="clickEffect">
                                  <p:stCondLst>
                                    <p:cond delay="0"/>
                                  </p:stCondLst>
                                  <p:childTnLst>
                                    <p:set>
                                      <p:cBhvr>
                                        <p:cTn id="143" dur="1" fill="hold">
                                          <p:stCondLst>
                                            <p:cond delay="0"/>
                                          </p:stCondLst>
                                        </p:cTn>
                                        <p:tgtEl>
                                          <p:spTgt spid="7"/>
                                        </p:tgtEl>
                                        <p:attrNameLst>
                                          <p:attrName>style.visibility</p:attrName>
                                        </p:attrNameLst>
                                      </p:cBhvr>
                                      <p:to>
                                        <p:strVal val="visible"/>
                                      </p:to>
                                    </p:set>
                                    <p:animEffect transition="in" filter="fade">
                                      <p:cBhvr>
                                        <p:cTn id="144" dur="500"/>
                                        <p:tgtEl>
                                          <p:spTgt spid="7"/>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nodeType="clickEffect">
                                  <p:stCondLst>
                                    <p:cond delay="0"/>
                                  </p:stCondLst>
                                  <p:childTnLst>
                                    <p:set>
                                      <p:cBhvr>
                                        <p:cTn id="148" dur="1" fill="hold">
                                          <p:stCondLst>
                                            <p:cond delay="0"/>
                                          </p:stCondLst>
                                        </p:cTn>
                                        <p:tgtEl>
                                          <p:spTgt spid="24"/>
                                        </p:tgtEl>
                                        <p:attrNameLst>
                                          <p:attrName>style.visibility</p:attrName>
                                        </p:attrNameLst>
                                      </p:cBhvr>
                                      <p:to>
                                        <p:strVal val="visible"/>
                                      </p:to>
                                    </p:set>
                                    <p:animEffect transition="in" filter="fade">
                                      <p:cBhvr>
                                        <p:cTn id="149" dur="500"/>
                                        <p:tgtEl>
                                          <p:spTgt spid="24"/>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49"/>
                                        </p:tgtEl>
                                        <p:attrNameLst>
                                          <p:attrName>style.visibility</p:attrName>
                                        </p:attrNameLst>
                                      </p:cBhvr>
                                      <p:to>
                                        <p:strVal val="visible"/>
                                      </p:to>
                                    </p:set>
                                    <p:animEffect transition="in" filter="fade">
                                      <p:cBhvr>
                                        <p:cTn id="152" dur="500"/>
                                        <p:tgtEl>
                                          <p:spTgt spid="49"/>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39"/>
                                        </p:tgtEl>
                                        <p:attrNameLst>
                                          <p:attrName>style.visibility</p:attrName>
                                        </p:attrNameLst>
                                      </p:cBhvr>
                                      <p:to>
                                        <p:strVal val="visible"/>
                                      </p:to>
                                    </p:set>
                                    <p:animEffect transition="in" filter="fade">
                                      <p:cBhvr>
                                        <p:cTn id="15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46" grpId="0"/>
      <p:bldP spid="48" grpId="0"/>
      <p:bldP spid="50" grpId="0"/>
      <p:bldP spid="9" grpId="0"/>
      <p:bldP spid="10" grpId="0"/>
      <p:bldP spid="11" grpId="0"/>
      <p:bldP spid="12" grpId="0"/>
      <p:bldP spid="14" grpId="0"/>
      <p:bldP spid="16" grpId="0"/>
      <p:bldP spid="18" grpId="0"/>
      <p:bldP spid="19" grpId="0"/>
      <p:bldP spid="6" grpId="0"/>
      <p:bldP spid="37" grpId="0"/>
      <p:bldP spid="38" grpId="0"/>
      <p:bldP spid="39" grpId="0"/>
      <p:bldP spid="4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46E60-0B8F-D50C-FDA7-651AE53869E2}"/>
            </a:ext>
          </a:extLst>
        </p:cNvPr>
        <p:cNvGrpSpPr/>
        <p:nvPr/>
      </p:nvGrpSpPr>
      <p:grpSpPr>
        <a:xfrm>
          <a:off x="0" y="0"/>
          <a:ext cx="0" cy="0"/>
          <a:chOff x="0" y="0"/>
          <a:chExt cx="0" cy="0"/>
        </a:xfrm>
      </p:grpSpPr>
      <p:sp>
        <p:nvSpPr>
          <p:cNvPr id="53" name="مربع نص 52">
            <a:extLst>
              <a:ext uri="{FF2B5EF4-FFF2-40B4-BE49-F238E27FC236}">
                <a16:creationId xmlns:a16="http://schemas.microsoft.com/office/drawing/2014/main" id="{E9B93816-53F4-73A0-6693-91291BA693E9}"/>
              </a:ext>
            </a:extLst>
          </p:cNvPr>
          <p:cNvSpPr txBox="1"/>
          <p:nvPr/>
        </p:nvSpPr>
        <p:spPr>
          <a:xfrm>
            <a:off x="8404993" y="6596390"/>
            <a:ext cx="3787007" cy="261610"/>
          </a:xfrm>
          <a:prstGeom prst="rect">
            <a:avLst/>
          </a:prstGeom>
          <a:noFill/>
        </p:spPr>
        <p:txBody>
          <a:bodyPr wrap="square">
            <a:spAutoFit/>
          </a:bodyPr>
          <a:lstStyle/>
          <a:p>
            <a:pPr algn="ctr" rtl="1"/>
            <a:r>
              <a:rPr lang="ar-SA" sz="1100" b="1" dirty="0">
                <a:solidFill>
                  <a:schemeClr val="bg1"/>
                </a:solidFill>
                <a:latin typeface="A Jannat LT" panose="01000000000000000000" pitchFamily="2" charset="-78"/>
                <a:cs typeface="A Jannat LT" panose="01000000000000000000" pitchFamily="2" charset="-78"/>
              </a:rPr>
              <a:t>الشؤون التعليمية - إدارة تنمية القدرات - قسم الموهوبين</a:t>
            </a:r>
          </a:p>
        </p:txBody>
      </p:sp>
      <p:sp>
        <p:nvSpPr>
          <p:cNvPr id="10" name="مربع نص 9">
            <a:extLst>
              <a:ext uri="{FF2B5EF4-FFF2-40B4-BE49-F238E27FC236}">
                <a16:creationId xmlns:a16="http://schemas.microsoft.com/office/drawing/2014/main" id="{C440B4ED-5318-3008-83FB-207FBC6ADB49}"/>
              </a:ext>
            </a:extLst>
          </p:cNvPr>
          <p:cNvSpPr txBox="1"/>
          <p:nvPr/>
        </p:nvSpPr>
        <p:spPr>
          <a:xfrm>
            <a:off x="3778014" y="2580550"/>
            <a:ext cx="4027974" cy="646331"/>
          </a:xfrm>
          <a:prstGeom prst="rect">
            <a:avLst/>
          </a:prstGeom>
          <a:noFill/>
        </p:spPr>
        <p:txBody>
          <a:bodyPr wrap="square">
            <a:spAutoFit/>
          </a:bodyPr>
          <a:lstStyle/>
          <a:p>
            <a:pPr algn="justLow" rtl="1"/>
            <a:r>
              <a:rPr lang="ar-SA" sz="3600" b="1" dirty="0">
                <a:solidFill>
                  <a:srgbClr val="0DA9A6"/>
                </a:solidFill>
                <a:latin typeface="A Jannat LT" panose="01000000000000000000" pitchFamily="2" charset="-78"/>
                <a:cs typeface="A Jannat LT" panose="01000000000000000000" pitchFamily="2" charset="-78"/>
              </a:rPr>
              <a:t>خطة برامج التلمذة</a:t>
            </a:r>
          </a:p>
        </p:txBody>
      </p:sp>
      <p:pic>
        <p:nvPicPr>
          <p:cNvPr id="12" name="صورة 11" descr="صورة تحتوي على أزرق كهربائي, الأزرق النقي والمكثف, أزرق, الرسومات&#10;&#10;تم إنشاء الوصف تلقائياً">
            <a:extLst>
              <a:ext uri="{FF2B5EF4-FFF2-40B4-BE49-F238E27FC236}">
                <a16:creationId xmlns:a16="http://schemas.microsoft.com/office/drawing/2014/main" id="{08311A14-501A-F13C-17EF-A5F6FAB72582}"/>
              </a:ext>
            </a:extLst>
          </p:cNvPr>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172450" y="2103202"/>
            <a:ext cx="2651595" cy="2651595"/>
          </a:xfrm>
          <a:prstGeom prst="rect">
            <a:avLst/>
          </a:prstGeom>
        </p:spPr>
      </p:pic>
      <p:sp>
        <p:nvSpPr>
          <p:cNvPr id="14" name="مربع نص 13">
            <a:extLst>
              <a:ext uri="{FF2B5EF4-FFF2-40B4-BE49-F238E27FC236}">
                <a16:creationId xmlns:a16="http://schemas.microsoft.com/office/drawing/2014/main" id="{064D07FF-7FE8-34D7-73E6-ED6D864AF170}"/>
              </a:ext>
            </a:extLst>
          </p:cNvPr>
          <p:cNvSpPr txBox="1"/>
          <p:nvPr/>
        </p:nvSpPr>
        <p:spPr>
          <a:xfrm>
            <a:off x="3862270" y="3226881"/>
            <a:ext cx="4394436" cy="1116972"/>
          </a:xfrm>
          <a:prstGeom prst="rect">
            <a:avLst/>
          </a:prstGeom>
          <a:noFill/>
        </p:spPr>
        <p:txBody>
          <a:bodyPr wrap="square">
            <a:spAutoFit/>
          </a:bodyPr>
          <a:lstStyle/>
          <a:p>
            <a:pPr algn="ctr" defTabSz="914400" rtl="1">
              <a:lnSpc>
                <a:spcPct val="107000"/>
              </a:lnSpc>
              <a:spcAft>
                <a:spcPts val="800"/>
              </a:spcAft>
            </a:pPr>
            <a:r>
              <a:rPr lang="ar-SA" sz="2800" b="1" dirty="0">
                <a:solidFill>
                  <a:schemeClr val="tx1">
                    <a:lumMod val="65000"/>
                    <a:lumOff val="35000"/>
                  </a:schemeClr>
                </a:solidFill>
                <a:latin typeface="A Jannat LT" panose="01000000000000000000" pitchFamily="2" charset="-78"/>
                <a:cs typeface="A Jannat LT" panose="01000000000000000000" pitchFamily="2" charset="-78"/>
              </a:rPr>
              <a:t>الخطة المرحلية لتطبيق </a:t>
            </a:r>
          </a:p>
          <a:p>
            <a:pPr algn="ctr" defTabSz="914400" rtl="1">
              <a:lnSpc>
                <a:spcPct val="107000"/>
              </a:lnSpc>
              <a:spcAft>
                <a:spcPts val="800"/>
              </a:spcAft>
            </a:pPr>
            <a:r>
              <a:rPr lang="ar-SA" sz="2800" b="1" dirty="0">
                <a:solidFill>
                  <a:schemeClr val="tx1">
                    <a:lumMod val="65000"/>
                    <a:lumOff val="35000"/>
                  </a:schemeClr>
                </a:solidFill>
                <a:latin typeface="A Jannat LT" panose="01000000000000000000" pitchFamily="2" charset="-78"/>
                <a:cs typeface="A Jannat LT" panose="01000000000000000000" pitchFamily="2" charset="-78"/>
              </a:rPr>
              <a:t>برنامج التلمذة البحثية</a:t>
            </a:r>
            <a:endParaRPr lang="en-US" sz="2800" b="1" dirty="0">
              <a:solidFill>
                <a:schemeClr val="tx1">
                  <a:lumMod val="65000"/>
                  <a:lumOff val="35000"/>
                </a:schemeClr>
              </a:solidFill>
              <a:latin typeface="A Jannat LT" panose="01000000000000000000" pitchFamily="2" charset="-78"/>
              <a:cs typeface="A Jannat LT" panose="01000000000000000000" pitchFamily="2" charset="-78"/>
            </a:endParaRPr>
          </a:p>
        </p:txBody>
      </p:sp>
      <p:sp>
        <p:nvSpPr>
          <p:cNvPr id="16" name="سهم: لليمين 15">
            <a:extLst>
              <a:ext uri="{FF2B5EF4-FFF2-40B4-BE49-F238E27FC236}">
                <a16:creationId xmlns:a16="http://schemas.microsoft.com/office/drawing/2014/main" id="{3A0C7F38-0C6B-A026-821E-E97F0DCDA34B}"/>
              </a:ext>
            </a:extLst>
          </p:cNvPr>
          <p:cNvSpPr/>
          <p:nvPr/>
        </p:nvSpPr>
        <p:spPr>
          <a:xfrm rot="5400000">
            <a:off x="5875501" y="4640584"/>
            <a:ext cx="436553" cy="337635"/>
          </a:xfrm>
          <a:prstGeom prst="rightArrow">
            <a:avLst/>
          </a:prstGeom>
          <a:solidFill>
            <a:srgbClr val="0DA9A6"/>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1000" dirty="0"/>
          </a:p>
        </p:txBody>
      </p:sp>
    </p:spTree>
    <p:extLst>
      <p:ext uri="{BB962C8B-B14F-4D97-AF65-F5344CB8AC3E}">
        <p14:creationId xmlns:p14="http://schemas.microsoft.com/office/powerpoint/2010/main" val="108698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C75DBD25-0878-032F-54E9-7833FE18D36E}"/>
              </a:ext>
            </a:extLst>
          </p:cNvPr>
          <p:cNvSpPr txBox="1"/>
          <p:nvPr/>
        </p:nvSpPr>
        <p:spPr>
          <a:xfrm>
            <a:off x="8404993" y="6596390"/>
            <a:ext cx="3787007" cy="261610"/>
          </a:xfrm>
          <a:prstGeom prst="rect">
            <a:avLst/>
          </a:prstGeom>
          <a:noFill/>
        </p:spPr>
        <p:txBody>
          <a:bodyPr wrap="square">
            <a:spAutoFit/>
          </a:bodyPr>
          <a:lstStyle/>
          <a:p>
            <a:pPr algn="ctr" rtl="1"/>
            <a:r>
              <a:rPr lang="ar-SA" sz="1100" b="1" dirty="0">
                <a:solidFill>
                  <a:schemeClr val="bg1"/>
                </a:solidFill>
                <a:latin typeface="A Jannat LT" panose="01000000000000000000" pitchFamily="2" charset="-78"/>
                <a:cs typeface="A Jannat LT" panose="01000000000000000000" pitchFamily="2" charset="-78"/>
              </a:rPr>
              <a:t>الشؤون التعليمية - إدارة تنمية القدرات - قسم الموهوبين</a:t>
            </a:r>
          </a:p>
        </p:txBody>
      </p:sp>
      <p:sp>
        <p:nvSpPr>
          <p:cNvPr id="5" name="TextBox 124">
            <a:extLst>
              <a:ext uri="{FF2B5EF4-FFF2-40B4-BE49-F238E27FC236}">
                <a16:creationId xmlns:a16="http://schemas.microsoft.com/office/drawing/2014/main" id="{A22018C4-6E0A-D267-6602-4B5A5D92C06F}"/>
              </a:ext>
            </a:extLst>
          </p:cNvPr>
          <p:cNvSpPr txBox="1"/>
          <p:nvPr/>
        </p:nvSpPr>
        <p:spPr>
          <a:xfrm>
            <a:off x="8584577" y="909528"/>
            <a:ext cx="2759600" cy="487506"/>
          </a:xfrm>
          <a:prstGeom prst="rect">
            <a:avLst/>
          </a:prstGeom>
          <a:solidFill>
            <a:srgbClr val="C1B48A"/>
          </a:solidFill>
        </p:spPr>
        <p:txBody>
          <a:bodyPr wrap="square" rtlCol="0">
            <a:spAutoFit/>
          </a:bodyPr>
          <a:lstStyle/>
          <a:p>
            <a:pPr algn="ctr" rtl="1">
              <a:lnSpc>
                <a:spcPct val="107000"/>
              </a:lnSpc>
              <a:spcAft>
                <a:spcPts val="800"/>
              </a:spcAft>
            </a:pPr>
            <a:r>
              <a:rPr lang="ar-SA" sz="2400" b="1" dirty="0">
                <a:solidFill>
                  <a:schemeClr val="bg1"/>
                </a:solidFill>
                <a:latin typeface="A Jannat LT" panose="01000000000000000000" pitchFamily="2" charset="-78"/>
                <a:cs typeface="A Jannat LT" panose="01000000000000000000" pitchFamily="2" charset="-78"/>
              </a:rPr>
              <a:t>المرحلة الأولى</a:t>
            </a:r>
            <a:endParaRPr lang="en-US" sz="2400" b="1" dirty="0">
              <a:solidFill>
                <a:schemeClr val="bg1"/>
              </a:solidFill>
              <a:latin typeface="A Jannat LT" panose="01000000000000000000" pitchFamily="2" charset="-78"/>
              <a:cs typeface="A Jannat LT" panose="01000000000000000000" pitchFamily="2" charset="-78"/>
            </a:endParaRPr>
          </a:p>
        </p:txBody>
      </p:sp>
      <p:grpSp>
        <p:nvGrpSpPr>
          <p:cNvPr id="7" name="Group 1">
            <a:extLst>
              <a:ext uri="{FF2B5EF4-FFF2-40B4-BE49-F238E27FC236}">
                <a16:creationId xmlns:a16="http://schemas.microsoft.com/office/drawing/2014/main" id="{776E728A-4203-E2E8-6B30-73F493350F68}"/>
              </a:ext>
            </a:extLst>
          </p:cNvPr>
          <p:cNvGrpSpPr/>
          <p:nvPr/>
        </p:nvGrpSpPr>
        <p:grpSpPr>
          <a:xfrm>
            <a:off x="11087127" y="488509"/>
            <a:ext cx="995461" cy="995461"/>
            <a:chOff x="10314807" y="2138452"/>
            <a:chExt cx="995461" cy="995461"/>
          </a:xfrm>
          <a:solidFill>
            <a:srgbClr val="048BBB"/>
          </a:solidFill>
        </p:grpSpPr>
        <p:sp>
          <p:nvSpPr>
            <p:cNvPr id="8" name="Oval 98">
              <a:extLst>
                <a:ext uri="{FF2B5EF4-FFF2-40B4-BE49-F238E27FC236}">
                  <a16:creationId xmlns:a16="http://schemas.microsoft.com/office/drawing/2014/main" id="{15A74EE1-2F00-91BE-CE53-E8D1C475C78F}"/>
                </a:ext>
              </a:extLst>
            </p:cNvPr>
            <p:cNvSpPr/>
            <p:nvPr/>
          </p:nvSpPr>
          <p:spPr>
            <a:xfrm>
              <a:off x="10314807" y="2138452"/>
              <a:ext cx="995461" cy="995461"/>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136">
              <a:extLst>
                <a:ext uri="{FF2B5EF4-FFF2-40B4-BE49-F238E27FC236}">
                  <a16:creationId xmlns:a16="http://schemas.microsoft.com/office/drawing/2014/main" id="{25DC891E-8546-AA39-FAD8-6A037D5FD23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82751" y="2382006"/>
              <a:ext cx="432000" cy="432000"/>
            </a:xfrm>
            <a:prstGeom prst="rect">
              <a:avLst/>
            </a:prstGeom>
          </p:spPr>
        </p:pic>
      </p:grpSp>
      <p:sp>
        <p:nvSpPr>
          <p:cNvPr id="10" name="Rectangle 123">
            <a:extLst>
              <a:ext uri="{FF2B5EF4-FFF2-40B4-BE49-F238E27FC236}">
                <a16:creationId xmlns:a16="http://schemas.microsoft.com/office/drawing/2014/main" id="{3F0291FC-DA8D-F21D-4DF7-C1563A304026}"/>
              </a:ext>
            </a:extLst>
          </p:cNvPr>
          <p:cNvSpPr/>
          <p:nvPr/>
        </p:nvSpPr>
        <p:spPr>
          <a:xfrm>
            <a:off x="8647172" y="1445614"/>
            <a:ext cx="2759600" cy="487506"/>
          </a:xfrm>
          <a:prstGeom prst="rect">
            <a:avLst/>
          </a:prstGeom>
        </p:spPr>
        <p:txBody>
          <a:bodyPr wrap="square">
            <a:spAutoFit/>
          </a:bodyPr>
          <a:lstStyle/>
          <a:p>
            <a:pPr algn="ctr" rtl="1">
              <a:lnSpc>
                <a:spcPct val="107000"/>
              </a:lnSpc>
              <a:spcAft>
                <a:spcPts val="800"/>
              </a:spcAft>
            </a:pPr>
            <a:r>
              <a:rPr lang="ar-SA" sz="2400" b="1" dirty="0">
                <a:solidFill>
                  <a:srgbClr val="048BBB"/>
                </a:solidFill>
                <a:latin typeface="A Jannat LT" panose="01000000000000000000" pitchFamily="2" charset="-78"/>
                <a:cs typeface="A Jannat LT" panose="01000000000000000000" pitchFamily="2" charset="-78"/>
              </a:rPr>
              <a:t>تحديد الطلبة </a:t>
            </a:r>
            <a:endParaRPr lang="en-US" sz="2400" b="1" dirty="0">
              <a:solidFill>
                <a:srgbClr val="048BBB"/>
              </a:solidFill>
              <a:latin typeface="A Jannat LT" panose="01000000000000000000" pitchFamily="2" charset="-78"/>
              <a:cs typeface="A Jannat LT" panose="01000000000000000000" pitchFamily="2" charset="-78"/>
            </a:endParaRPr>
          </a:p>
        </p:txBody>
      </p:sp>
      <p:sp>
        <p:nvSpPr>
          <p:cNvPr id="12" name="TextBox 7">
            <a:extLst>
              <a:ext uri="{FF2B5EF4-FFF2-40B4-BE49-F238E27FC236}">
                <a16:creationId xmlns:a16="http://schemas.microsoft.com/office/drawing/2014/main" id="{AB6EDA0B-878E-5DB8-7F10-E9625D852D21}"/>
              </a:ext>
            </a:extLst>
          </p:cNvPr>
          <p:cNvSpPr txBox="1"/>
          <p:nvPr/>
        </p:nvSpPr>
        <p:spPr>
          <a:xfrm>
            <a:off x="8447804" y="1951349"/>
            <a:ext cx="3158335" cy="600164"/>
          </a:xfrm>
          <a:prstGeom prst="rect">
            <a:avLst/>
          </a:prstGeom>
          <a:solidFill>
            <a:srgbClr val="36A5CA"/>
          </a:solidFill>
        </p:spPr>
        <p:txBody>
          <a:bodyPr wrap="square" rtlCol="0">
            <a:spAutoFit/>
          </a:bodyPr>
          <a:lstStyle/>
          <a:p>
            <a:pPr algn="ctr" rtl="1">
              <a:lnSpc>
                <a:spcPct val="150000"/>
              </a:lnSpc>
            </a:pPr>
            <a:r>
              <a:rPr lang="ar-SA" sz="2400"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rPr>
              <a:t>الإجراءات </a:t>
            </a:r>
            <a:endParaRPr lang="en-US" sz="2400"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endParaRPr>
          </a:p>
        </p:txBody>
      </p:sp>
      <p:sp>
        <p:nvSpPr>
          <p:cNvPr id="14" name="Rectangle 6">
            <a:extLst>
              <a:ext uri="{FF2B5EF4-FFF2-40B4-BE49-F238E27FC236}">
                <a16:creationId xmlns:a16="http://schemas.microsoft.com/office/drawing/2014/main" id="{6C2364AB-1C55-B553-5776-70E23090E70A}"/>
              </a:ext>
            </a:extLst>
          </p:cNvPr>
          <p:cNvSpPr/>
          <p:nvPr/>
        </p:nvSpPr>
        <p:spPr>
          <a:xfrm>
            <a:off x="3544826" y="2798658"/>
            <a:ext cx="8061313" cy="3108159"/>
          </a:xfrm>
          <a:prstGeom prst="rect">
            <a:avLst/>
          </a:prstGeom>
        </p:spPr>
        <p:txBody>
          <a:bodyPr wrap="square">
            <a:spAutoFit/>
          </a:bodyPr>
          <a:lstStyle/>
          <a:p>
            <a:pPr algn="justLow" rtl="1">
              <a:lnSpc>
                <a:spcPct val="107000"/>
              </a:lnSpc>
              <a:spcAft>
                <a:spcPts val="800"/>
              </a:spcAft>
            </a:pPr>
            <a:r>
              <a:rPr lang="ar-SA" sz="1600" b="1" kern="1200" dirty="0">
                <a:solidFill>
                  <a:schemeClr val="tx1">
                    <a:lumMod val="65000"/>
                    <a:lumOff val="35000"/>
                  </a:schemeClr>
                </a:solidFill>
                <a:latin typeface="A Jannat LT" panose="01000000000000000000" pitchFamily="2" charset="-78"/>
                <a:ea typeface="+mn-ea"/>
                <a:cs typeface="A Jannat LT" panose="01000000000000000000" pitchFamily="2" charset="-78"/>
              </a:rPr>
              <a:t>- إعداد ملف لكل طالب/ة مرشح/ة للمشاركة في البرنامج يحتوي على كافة البيانات كمحكات تعتمد للمشاركة مثل:</a:t>
            </a:r>
            <a:endParaRPr lang="en-US" sz="1600" b="1" kern="1200" dirty="0">
              <a:solidFill>
                <a:schemeClr val="tx1">
                  <a:lumMod val="65000"/>
                  <a:lumOff val="35000"/>
                </a:schemeClr>
              </a:solidFill>
              <a:latin typeface="A Jannat LT" panose="01000000000000000000" pitchFamily="2" charset="-78"/>
              <a:ea typeface="+mn-ea"/>
              <a:cs typeface="A Jannat LT" panose="01000000000000000000" pitchFamily="2" charset="-78"/>
            </a:endParaRPr>
          </a:p>
          <a:p>
            <a:pPr marL="342900" lvl="0" indent="-342900" algn="justLow" rtl="1">
              <a:lnSpc>
                <a:spcPct val="107000"/>
              </a:lnSpc>
              <a:buFont typeface="+mj-lt"/>
              <a:buAutoNum type="arabicPeriod"/>
            </a:pPr>
            <a:r>
              <a:rPr lang="ar-SA" sz="1600" b="1" kern="1200" dirty="0">
                <a:solidFill>
                  <a:schemeClr val="tx1">
                    <a:lumMod val="65000"/>
                    <a:lumOff val="35000"/>
                  </a:schemeClr>
                </a:solidFill>
                <a:latin typeface="A Jannat LT" panose="01000000000000000000" pitchFamily="2" charset="-78"/>
                <a:ea typeface="+mn-ea"/>
                <a:cs typeface="A Jannat LT" panose="01000000000000000000" pitchFamily="2" charset="-78"/>
              </a:rPr>
              <a:t>التحصيل الدراسي ودرجة مقياس موهبة.</a:t>
            </a:r>
            <a:endParaRPr lang="en-US" sz="1600" b="1" kern="1200" dirty="0">
              <a:solidFill>
                <a:schemeClr val="tx1">
                  <a:lumMod val="65000"/>
                  <a:lumOff val="35000"/>
                </a:schemeClr>
              </a:solidFill>
              <a:latin typeface="A Jannat LT" panose="01000000000000000000" pitchFamily="2" charset="-78"/>
              <a:ea typeface="+mn-ea"/>
              <a:cs typeface="A Jannat LT" panose="01000000000000000000" pitchFamily="2" charset="-78"/>
            </a:endParaRPr>
          </a:p>
          <a:p>
            <a:pPr marL="342900" lvl="0" indent="-342900" algn="justLow" rtl="1">
              <a:lnSpc>
                <a:spcPct val="107000"/>
              </a:lnSpc>
              <a:buFont typeface="+mj-lt"/>
              <a:buAutoNum type="arabicPeriod"/>
            </a:pPr>
            <a:r>
              <a:rPr lang="ar-SA" sz="1600" b="1" kern="1200" dirty="0">
                <a:solidFill>
                  <a:schemeClr val="tx1">
                    <a:lumMod val="65000"/>
                    <a:lumOff val="35000"/>
                  </a:schemeClr>
                </a:solidFill>
                <a:latin typeface="A Jannat LT" panose="01000000000000000000" pitchFamily="2" charset="-78"/>
                <a:ea typeface="+mn-ea"/>
                <a:cs typeface="A Jannat LT" panose="01000000000000000000" pitchFamily="2" charset="-78"/>
              </a:rPr>
              <a:t>تزكية المعلمين ممن هم على معرفة بالطالب توضح مجال تميزه.</a:t>
            </a:r>
            <a:endParaRPr lang="en-US" sz="1600" b="1" kern="1200" dirty="0">
              <a:solidFill>
                <a:schemeClr val="tx1">
                  <a:lumMod val="65000"/>
                  <a:lumOff val="35000"/>
                </a:schemeClr>
              </a:solidFill>
              <a:latin typeface="A Jannat LT" panose="01000000000000000000" pitchFamily="2" charset="-78"/>
              <a:ea typeface="+mn-ea"/>
              <a:cs typeface="A Jannat LT" panose="01000000000000000000" pitchFamily="2" charset="-78"/>
            </a:endParaRPr>
          </a:p>
          <a:p>
            <a:pPr marL="342900" lvl="0" indent="-342900" algn="justLow" rtl="1">
              <a:lnSpc>
                <a:spcPct val="107000"/>
              </a:lnSpc>
              <a:buFont typeface="+mj-lt"/>
              <a:buAutoNum type="arabicPeriod"/>
            </a:pPr>
            <a:r>
              <a:rPr lang="ar-SA" sz="1600" b="1" kern="1200" dirty="0">
                <a:solidFill>
                  <a:schemeClr val="tx1">
                    <a:lumMod val="65000"/>
                    <a:lumOff val="35000"/>
                  </a:schemeClr>
                </a:solidFill>
                <a:latin typeface="A Jannat LT" panose="01000000000000000000" pitchFamily="2" charset="-78"/>
                <a:ea typeface="+mn-ea"/>
                <a:cs typeface="A Jannat LT" panose="01000000000000000000" pitchFamily="2" charset="-78"/>
              </a:rPr>
              <a:t>اتقان اللغة الإنجليزية.</a:t>
            </a:r>
            <a:endParaRPr lang="en-US" sz="1600" b="1" kern="1200" dirty="0">
              <a:solidFill>
                <a:schemeClr val="tx1">
                  <a:lumMod val="65000"/>
                  <a:lumOff val="35000"/>
                </a:schemeClr>
              </a:solidFill>
              <a:latin typeface="A Jannat LT" panose="01000000000000000000" pitchFamily="2" charset="-78"/>
              <a:ea typeface="+mn-ea"/>
              <a:cs typeface="A Jannat LT" panose="01000000000000000000" pitchFamily="2" charset="-78"/>
            </a:endParaRPr>
          </a:p>
          <a:p>
            <a:pPr marL="342900" lvl="0" indent="-342900" algn="justLow" rtl="1">
              <a:lnSpc>
                <a:spcPct val="107000"/>
              </a:lnSpc>
              <a:spcAft>
                <a:spcPts val="800"/>
              </a:spcAft>
              <a:buFont typeface="+mj-lt"/>
              <a:buAutoNum type="arabicPeriod"/>
            </a:pPr>
            <a:r>
              <a:rPr lang="ar-SA" sz="1600" b="1" kern="1200" dirty="0">
                <a:solidFill>
                  <a:schemeClr val="tx1">
                    <a:lumMod val="65000"/>
                    <a:lumOff val="35000"/>
                  </a:schemeClr>
                </a:solidFill>
                <a:latin typeface="A Jannat LT" panose="01000000000000000000" pitchFamily="2" charset="-78"/>
                <a:ea typeface="+mn-ea"/>
                <a:cs typeface="A Jannat LT" panose="01000000000000000000" pitchFamily="2" charset="-78"/>
              </a:rPr>
              <a:t>تنفيذ مجموعة من المقابلات الشخصية للذين تم اختيارهم مبدئيا، وتهدف المقابلة للتأكد من:</a:t>
            </a:r>
            <a:endParaRPr lang="en-US" sz="1600" b="1" kern="1200" dirty="0">
              <a:solidFill>
                <a:schemeClr val="tx1">
                  <a:lumMod val="65000"/>
                  <a:lumOff val="35000"/>
                </a:schemeClr>
              </a:solidFill>
              <a:latin typeface="A Jannat LT" panose="01000000000000000000" pitchFamily="2" charset="-78"/>
              <a:ea typeface="+mn-ea"/>
              <a:cs typeface="A Jannat LT" panose="01000000000000000000" pitchFamily="2" charset="-78"/>
            </a:endParaRPr>
          </a:p>
          <a:p>
            <a:pPr algn="justLow" rtl="1">
              <a:lnSpc>
                <a:spcPct val="107000"/>
              </a:lnSpc>
              <a:spcAft>
                <a:spcPts val="800"/>
              </a:spcAft>
            </a:pPr>
            <a:r>
              <a:rPr lang="ar-SA" sz="1400" b="1" kern="1200" dirty="0">
                <a:solidFill>
                  <a:srgbClr val="0C8F92"/>
                </a:solidFill>
                <a:latin typeface="A Jannat LT" panose="01000000000000000000" pitchFamily="2" charset="-78"/>
                <a:ea typeface="+mn-ea"/>
                <a:cs typeface="A Jannat LT" panose="01000000000000000000" pitchFamily="2" charset="-78"/>
              </a:rPr>
              <a:t>أ. مجال/ مجالات اهتمام المرشح.</a:t>
            </a:r>
            <a:endParaRPr lang="en-US" sz="1400" b="1" kern="1200" dirty="0">
              <a:solidFill>
                <a:srgbClr val="0C8F92"/>
              </a:solidFill>
              <a:latin typeface="A Jannat LT" panose="01000000000000000000" pitchFamily="2" charset="-78"/>
              <a:ea typeface="+mn-ea"/>
              <a:cs typeface="A Jannat LT" panose="01000000000000000000" pitchFamily="2" charset="-78"/>
            </a:endParaRPr>
          </a:p>
          <a:p>
            <a:pPr algn="justLow" rtl="1">
              <a:lnSpc>
                <a:spcPct val="107000"/>
              </a:lnSpc>
              <a:spcAft>
                <a:spcPts val="800"/>
              </a:spcAft>
            </a:pPr>
            <a:r>
              <a:rPr lang="ar-SA" sz="1400" b="1" kern="1200" dirty="0">
                <a:solidFill>
                  <a:srgbClr val="0C8F92"/>
                </a:solidFill>
                <a:latin typeface="A Jannat LT" panose="01000000000000000000" pitchFamily="2" charset="-78"/>
                <a:ea typeface="+mn-ea"/>
                <a:cs typeface="A Jannat LT" panose="01000000000000000000" pitchFamily="2" charset="-78"/>
              </a:rPr>
              <a:t>ب. الاطلاع على أية نتاجات للمرشح.</a:t>
            </a:r>
            <a:endParaRPr lang="en-US" sz="1400" b="1" kern="1200" dirty="0">
              <a:solidFill>
                <a:srgbClr val="0C8F92"/>
              </a:solidFill>
              <a:latin typeface="A Jannat LT" panose="01000000000000000000" pitchFamily="2" charset="-78"/>
              <a:ea typeface="+mn-ea"/>
              <a:cs typeface="A Jannat LT" panose="01000000000000000000" pitchFamily="2" charset="-78"/>
            </a:endParaRPr>
          </a:p>
          <a:p>
            <a:pPr algn="justLow" rtl="1">
              <a:lnSpc>
                <a:spcPct val="107000"/>
              </a:lnSpc>
              <a:spcAft>
                <a:spcPts val="800"/>
              </a:spcAft>
            </a:pPr>
            <a:r>
              <a:rPr lang="ar-SA" sz="1400" b="1" kern="1200" dirty="0">
                <a:solidFill>
                  <a:srgbClr val="0C8F92"/>
                </a:solidFill>
                <a:latin typeface="A Jannat LT" panose="01000000000000000000" pitchFamily="2" charset="-78"/>
                <a:ea typeface="+mn-ea"/>
                <a:cs typeface="A Jannat LT" panose="01000000000000000000" pitchFamily="2" charset="-78"/>
              </a:rPr>
              <a:t>ت. التأكد من فهم المرشح للبرنامج.</a:t>
            </a:r>
            <a:endParaRPr lang="en-US" sz="1400" b="1" kern="1200" dirty="0">
              <a:solidFill>
                <a:srgbClr val="0C8F92"/>
              </a:solidFill>
              <a:latin typeface="A Jannat LT" panose="01000000000000000000" pitchFamily="2" charset="-78"/>
              <a:ea typeface="+mn-ea"/>
              <a:cs typeface="A Jannat LT" panose="01000000000000000000" pitchFamily="2" charset="-78"/>
            </a:endParaRPr>
          </a:p>
          <a:p>
            <a:pPr algn="justLow" rtl="1">
              <a:lnSpc>
                <a:spcPct val="107000"/>
              </a:lnSpc>
              <a:spcAft>
                <a:spcPts val="800"/>
              </a:spcAft>
            </a:pPr>
            <a:r>
              <a:rPr lang="ar-SA" sz="1400" b="1" kern="1200" dirty="0">
                <a:solidFill>
                  <a:srgbClr val="0C8F92"/>
                </a:solidFill>
                <a:latin typeface="A Jannat LT" panose="01000000000000000000" pitchFamily="2" charset="-78"/>
                <a:ea typeface="+mn-ea"/>
                <a:cs typeface="A Jannat LT" panose="01000000000000000000" pitchFamily="2" charset="-78"/>
              </a:rPr>
              <a:t>ج. استعداد المرشح للمشاركة في البرنامج وموافقة ولي الأمر والقدرة على تلبية متطلباته العلمية.</a:t>
            </a:r>
            <a:endParaRPr lang="en-US" sz="1400" b="1" kern="1200" dirty="0">
              <a:solidFill>
                <a:srgbClr val="0C8F92"/>
              </a:solidFill>
              <a:latin typeface="A Jannat LT" panose="01000000000000000000" pitchFamily="2" charset="-78"/>
              <a:ea typeface="+mn-ea"/>
              <a:cs typeface="A Jannat LT" panose="01000000000000000000" pitchFamily="2" charset="-78"/>
            </a:endParaRPr>
          </a:p>
        </p:txBody>
      </p:sp>
      <p:sp>
        <p:nvSpPr>
          <p:cNvPr id="21" name="TextBox 7">
            <a:extLst>
              <a:ext uri="{FF2B5EF4-FFF2-40B4-BE49-F238E27FC236}">
                <a16:creationId xmlns:a16="http://schemas.microsoft.com/office/drawing/2014/main" id="{03C24989-EEF7-225F-9333-64F393EDCF46}"/>
              </a:ext>
            </a:extLst>
          </p:cNvPr>
          <p:cNvSpPr txBox="1"/>
          <p:nvPr/>
        </p:nvSpPr>
        <p:spPr>
          <a:xfrm>
            <a:off x="109413" y="1279697"/>
            <a:ext cx="2759601" cy="600164"/>
          </a:xfrm>
          <a:prstGeom prst="rect">
            <a:avLst/>
          </a:prstGeom>
          <a:solidFill>
            <a:srgbClr val="36A5CA"/>
          </a:solidFill>
        </p:spPr>
        <p:txBody>
          <a:bodyPr wrap="square" rtlCol="0">
            <a:spAutoFit/>
          </a:bodyPr>
          <a:lstStyle/>
          <a:p>
            <a:pPr algn="r" rtl="1">
              <a:lnSpc>
                <a:spcPct val="150000"/>
              </a:lnSpc>
            </a:pPr>
            <a:r>
              <a:rPr lang="ar-SA" sz="2400"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rPr>
              <a:t>الجهة المنفذة </a:t>
            </a:r>
            <a:endParaRPr lang="en-US" sz="2400"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endParaRPr>
          </a:p>
        </p:txBody>
      </p:sp>
      <p:sp>
        <p:nvSpPr>
          <p:cNvPr id="22" name="TextBox 7">
            <a:extLst>
              <a:ext uri="{FF2B5EF4-FFF2-40B4-BE49-F238E27FC236}">
                <a16:creationId xmlns:a16="http://schemas.microsoft.com/office/drawing/2014/main" id="{D4BEBC53-13F9-1B00-0148-205C765E953C}"/>
              </a:ext>
            </a:extLst>
          </p:cNvPr>
          <p:cNvSpPr txBox="1"/>
          <p:nvPr/>
        </p:nvSpPr>
        <p:spPr>
          <a:xfrm>
            <a:off x="109412" y="2741411"/>
            <a:ext cx="2759601" cy="600164"/>
          </a:xfrm>
          <a:prstGeom prst="rect">
            <a:avLst/>
          </a:prstGeom>
          <a:solidFill>
            <a:srgbClr val="36A5CA"/>
          </a:solidFill>
        </p:spPr>
        <p:txBody>
          <a:bodyPr wrap="square" rtlCol="0">
            <a:spAutoFit/>
          </a:bodyPr>
          <a:lstStyle/>
          <a:p>
            <a:pPr algn="r" rtl="1">
              <a:lnSpc>
                <a:spcPct val="150000"/>
              </a:lnSpc>
            </a:pPr>
            <a:r>
              <a:rPr lang="ar-SA" sz="2400"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rPr>
              <a:t>مؤشر الإنجاز </a:t>
            </a:r>
            <a:endParaRPr lang="en-US" sz="2400"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endParaRPr>
          </a:p>
        </p:txBody>
      </p:sp>
      <p:sp>
        <p:nvSpPr>
          <p:cNvPr id="23" name="Rectangle 15">
            <a:extLst>
              <a:ext uri="{FF2B5EF4-FFF2-40B4-BE49-F238E27FC236}">
                <a16:creationId xmlns:a16="http://schemas.microsoft.com/office/drawing/2014/main" id="{97948582-0837-158A-FDEC-4D551728324D}"/>
              </a:ext>
            </a:extLst>
          </p:cNvPr>
          <p:cNvSpPr/>
          <p:nvPr/>
        </p:nvSpPr>
        <p:spPr>
          <a:xfrm rot="5400000">
            <a:off x="320841" y="2822757"/>
            <a:ext cx="397724" cy="397196"/>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4" name="Oval 35">
            <a:extLst>
              <a:ext uri="{FF2B5EF4-FFF2-40B4-BE49-F238E27FC236}">
                <a16:creationId xmlns:a16="http://schemas.microsoft.com/office/drawing/2014/main" id="{DCC5AD51-9555-7319-9287-66C909DDC9A6}"/>
              </a:ext>
            </a:extLst>
          </p:cNvPr>
          <p:cNvSpPr/>
          <p:nvPr/>
        </p:nvSpPr>
        <p:spPr>
          <a:xfrm>
            <a:off x="11371752" y="750786"/>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26" name="رسم 25" descr="منزل مع تعبئة خالصة">
            <a:extLst>
              <a:ext uri="{FF2B5EF4-FFF2-40B4-BE49-F238E27FC236}">
                <a16:creationId xmlns:a16="http://schemas.microsoft.com/office/drawing/2014/main" id="{34586A7D-61D4-1583-B698-2DBF12B8A6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3619" y="1267691"/>
            <a:ext cx="612169" cy="612169"/>
          </a:xfrm>
          <a:prstGeom prst="rect">
            <a:avLst/>
          </a:prstGeom>
        </p:spPr>
      </p:pic>
      <p:sp>
        <p:nvSpPr>
          <p:cNvPr id="2" name="TextBox 7">
            <a:extLst>
              <a:ext uri="{FF2B5EF4-FFF2-40B4-BE49-F238E27FC236}">
                <a16:creationId xmlns:a16="http://schemas.microsoft.com/office/drawing/2014/main" id="{960ACB17-156F-B2A2-68B8-169D0561C345}"/>
              </a:ext>
            </a:extLst>
          </p:cNvPr>
          <p:cNvSpPr txBox="1"/>
          <p:nvPr/>
        </p:nvSpPr>
        <p:spPr>
          <a:xfrm>
            <a:off x="109412" y="4682495"/>
            <a:ext cx="2759601" cy="600164"/>
          </a:xfrm>
          <a:prstGeom prst="rect">
            <a:avLst/>
          </a:prstGeom>
          <a:solidFill>
            <a:srgbClr val="36A5CA"/>
          </a:solidFill>
        </p:spPr>
        <p:txBody>
          <a:bodyPr wrap="square" rtlCol="0">
            <a:spAutoFit/>
          </a:bodyPr>
          <a:lstStyle/>
          <a:p>
            <a:pPr algn="r" rtl="1">
              <a:lnSpc>
                <a:spcPct val="150000"/>
              </a:lnSpc>
            </a:pPr>
            <a:r>
              <a:rPr lang="ar-SA" sz="2400"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rPr>
              <a:t>الفترة الزمنية </a:t>
            </a:r>
            <a:endParaRPr lang="en-US" sz="2400" b="1"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endParaRPr>
          </a:p>
        </p:txBody>
      </p:sp>
      <p:pic>
        <p:nvPicPr>
          <p:cNvPr id="11" name="رسم 10" descr="ساعة توقيت 66% مع تعبئة خالصة">
            <a:extLst>
              <a:ext uri="{FF2B5EF4-FFF2-40B4-BE49-F238E27FC236}">
                <a16:creationId xmlns:a16="http://schemas.microsoft.com/office/drawing/2014/main" id="{70B0EC62-674C-B508-BDB2-1F48C09880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412" y="4673769"/>
            <a:ext cx="608889" cy="608889"/>
          </a:xfrm>
          <a:prstGeom prst="rect">
            <a:avLst/>
          </a:prstGeom>
        </p:spPr>
      </p:pic>
      <p:sp>
        <p:nvSpPr>
          <p:cNvPr id="13" name="Rectangle 123">
            <a:extLst>
              <a:ext uri="{FF2B5EF4-FFF2-40B4-BE49-F238E27FC236}">
                <a16:creationId xmlns:a16="http://schemas.microsoft.com/office/drawing/2014/main" id="{75BECB15-F2C6-496C-CE90-788D40C75EA8}"/>
              </a:ext>
            </a:extLst>
          </p:cNvPr>
          <p:cNvSpPr/>
          <p:nvPr/>
        </p:nvSpPr>
        <p:spPr>
          <a:xfrm>
            <a:off x="185821" y="2081239"/>
            <a:ext cx="2759600" cy="421654"/>
          </a:xfrm>
          <a:prstGeom prst="rect">
            <a:avLst/>
          </a:prstGeom>
        </p:spPr>
        <p:txBody>
          <a:bodyPr wrap="square">
            <a:spAutoFit/>
          </a:bodyPr>
          <a:lstStyle/>
          <a:p>
            <a:pPr algn="ctr" rtl="1">
              <a:lnSpc>
                <a:spcPct val="107000"/>
              </a:lnSpc>
              <a:spcAft>
                <a:spcPts val="800"/>
              </a:spcAft>
            </a:pPr>
            <a:r>
              <a:rPr lang="ar-SA" sz="2000" b="1" dirty="0">
                <a:solidFill>
                  <a:srgbClr val="15445A"/>
                </a:solidFill>
                <a:latin typeface="A Jannat LT" panose="01000000000000000000" pitchFamily="2" charset="-78"/>
                <a:cs typeface="A Jannat LT" panose="01000000000000000000" pitchFamily="2" charset="-78"/>
              </a:rPr>
              <a:t>إدارة الموهوبين/ــات</a:t>
            </a:r>
            <a:endParaRPr lang="en-US" sz="2000" b="1" dirty="0">
              <a:solidFill>
                <a:srgbClr val="15445A"/>
              </a:solidFill>
              <a:latin typeface="A Jannat LT" panose="01000000000000000000" pitchFamily="2" charset="-78"/>
              <a:cs typeface="A Jannat LT" panose="01000000000000000000" pitchFamily="2" charset="-78"/>
            </a:endParaRPr>
          </a:p>
        </p:txBody>
      </p:sp>
      <p:sp>
        <p:nvSpPr>
          <p:cNvPr id="15" name="Rectangle 123">
            <a:extLst>
              <a:ext uri="{FF2B5EF4-FFF2-40B4-BE49-F238E27FC236}">
                <a16:creationId xmlns:a16="http://schemas.microsoft.com/office/drawing/2014/main" id="{3A0A7EE4-6F1C-C311-2CFD-17300A2E8EEA}"/>
              </a:ext>
            </a:extLst>
          </p:cNvPr>
          <p:cNvSpPr/>
          <p:nvPr/>
        </p:nvSpPr>
        <p:spPr>
          <a:xfrm>
            <a:off x="79943" y="3520863"/>
            <a:ext cx="2759600" cy="853567"/>
          </a:xfrm>
          <a:prstGeom prst="rect">
            <a:avLst/>
          </a:prstGeom>
        </p:spPr>
        <p:txBody>
          <a:bodyPr wrap="square">
            <a:spAutoFit/>
          </a:bodyPr>
          <a:lstStyle/>
          <a:p>
            <a:pPr algn="ctr" rtl="1">
              <a:lnSpc>
                <a:spcPct val="107000"/>
              </a:lnSpc>
              <a:spcAft>
                <a:spcPts val="800"/>
              </a:spcAft>
            </a:pPr>
            <a:r>
              <a:rPr lang="ar-SA" sz="2000" b="1" dirty="0">
                <a:solidFill>
                  <a:srgbClr val="15445A"/>
                </a:solidFill>
                <a:latin typeface="A Jannat LT" panose="01000000000000000000" pitchFamily="2" charset="-78"/>
                <a:cs typeface="A Jannat LT" panose="01000000000000000000" pitchFamily="2" charset="-78"/>
              </a:rPr>
              <a:t>اختيار عدد</a:t>
            </a:r>
          </a:p>
          <a:p>
            <a:pPr algn="ctr" rtl="1">
              <a:lnSpc>
                <a:spcPct val="107000"/>
              </a:lnSpc>
              <a:spcAft>
                <a:spcPts val="800"/>
              </a:spcAft>
            </a:pPr>
            <a:r>
              <a:rPr lang="ar-SA" sz="2000" b="1" dirty="0">
                <a:solidFill>
                  <a:srgbClr val="0C8F92"/>
                </a:solidFill>
                <a:latin typeface="A Jannat LT" panose="01000000000000000000" pitchFamily="2" charset="-78"/>
                <a:cs typeface="A Jannat LT" panose="01000000000000000000" pitchFamily="2" charset="-78"/>
              </a:rPr>
              <a:t> (20) طالب و (20) طالبة </a:t>
            </a:r>
            <a:endParaRPr lang="en-US" sz="2000" b="1" dirty="0">
              <a:solidFill>
                <a:srgbClr val="0C8F92"/>
              </a:solidFill>
              <a:latin typeface="A Jannat LT" panose="01000000000000000000" pitchFamily="2" charset="-78"/>
              <a:cs typeface="A Jannat LT" panose="01000000000000000000" pitchFamily="2" charset="-78"/>
            </a:endParaRPr>
          </a:p>
        </p:txBody>
      </p:sp>
    </p:spTree>
    <p:extLst>
      <p:ext uri="{BB962C8B-B14F-4D97-AF65-F5344CB8AC3E}">
        <p14:creationId xmlns:p14="http://schemas.microsoft.com/office/powerpoint/2010/main" val="965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500"/>
                                        <p:tgtEl>
                                          <p:spTgt spid="1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3">
                                            <p:txEl>
                                              <p:pRg st="0" end="0"/>
                                            </p:txEl>
                                          </p:spTgt>
                                        </p:tgtEl>
                                        <p:attrNameLst>
                                          <p:attrName>style.visibility</p:attrName>
                                        </p:attrNameLst>
                                      </p:cBhvr>
                                      <p:to>
                                        <p:strVal val="visible"/>
                                      </p:to>
                                    </p:set>
                                    <p:animEffect transition="in" filter="fade">
                                      <p:cBhvr>
                                        <p:cTn id="49" dur="500"/>
                                        <p:tgtEl>
                                          <p:spTgt spid="13">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5">
                                            <p:txEl>
                                              <p:pRg st="0" end="0"/>
                                            </p:txEl>
                                          </p:spTgt>
                                        </p:tgtEl>
                                        <p:attrNameLst>
                                          <p:attrName>style.visibility</p:attrName>
                                        </p:attrNameLst>
                                      </p:cBhvr>
                                      <p:to>
                                        <p:strVal val="visible"/>
                                      </p:to>
                                    </p:set>
                                    <p:animEffect transition="in" filter="fade">
                                      <p:cBhvr>
                                        <p:cTn id="54" dur="500"/>
                                        <p:tgtEl>
                                          <p:spTgt spid="15">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5">
                                            <p:txEl>
                                              <p:pRg st="1" end="1"/>
                                            </p:txEl>
                                          </p:spTgt>
                                        </p:tgtEl>
                                        <p:attrNameLst>
                                          <p:attrName>style.visibility</p:attrName>
                                        </p:attrNameLst>
                                      </p:cBhvr>
                                      <p:to>
                                        <p:strVal val="visible"/>
                                      </p:to>
                                    </p:set>
                                    <p:animEffect transition="in" filter="fade">
                                      <p:cBhvr>
                                        <p:cTn id="59"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4" grpId="0"/>
      <p:bldP spid="21" grpId="0" animBg="1"/>
      <p:bldP spid="22" grpId="0" animBg="1"/>
      <p:bldP spid="2" grpId="0" animBg="1"/>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y Creative CV XL by Slidesgo">
  <a:themeElements>
    <a:clrScheme name="Simple Light">
      <a:dk1>
        <a:srgbClr val="434343"/>
      </a:dk1>
      <a:lt1>
        <a:srgbClr val="E9E6E1"/>
      </a:lt1>
      <a:dk2>
        <a:srgbClr val="0C2E3A"/>
      </a:dk2>
      <a:lt2>
        <a:srgbClr val="018790"/>
      </a:lt2>
      <a:accent1>
        <a:srgbClr val="FFD497"/>
      </a:accent1>
      <a:accent2>
        <a:srgbClr val="1DCDC3"/>
      </a:accent2>
      <a:accent3>
        <a:srgbClr val="78001B"/>
      </a:accent3>
      <a:accent4>
        <a:srgbClr val="F5340B"/>
      </a:accent4>
      <a:accent5>
        <a:srgbClr val="FF823B"/>
      </a:accent5>
      <a:accent6>
        <a:srgbClr val="FFA73B"/>
      </a:accent6>
      <a:hlink>
        <a:srgbClr val="1DCDC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TotalTime>
  <Words>1201</Words>
  <Application>Microsoft Office PowerPoint</Application>
  <PresentationFormat>شاشة عريضة</PresentationFormat>
  <Paragraphs>240</Paragraphs>
  <Slides>18</Slides>
  <Notes>12</Notes>
  <HiddenSlides>0</HiddenSlides>
  <MMClips>0</MMClips>
  <ScaleCrop>false</ScaleCrop>
  <HeadingPairs>
    <vt:vector size="6" baseType="variant">
      <vt:variant>
        <vt:lpstr>الخطوط المستخدمة</vt:lpstr>
      </vt:variant>
      <vt:variant>
        <vt:i4>13</vt:i4>
      </vt:variant>
      <vt:variant>
        <vt:lpstr>نسق</vt:lpstr>
      </vt:variant>
      <vt:variant>
        <vt:i4>2</vt:i4>
      </vt:variant>
      <vt:variant>
        <vt:lpstr>عناوين الشرائح</vt:lpstr>
      </vt:variant>
      <vt:variant>
        <vt:i4>18</vt:i4>
      </vt:variant>
    </vt:vector>
  </HeadingPairs>
  <TitlesOfParts>
    <vt:vector size="33" baseType="lpstr">
      <vt:lpstr>Calibri</vt:lpstr>
      <vt:lpstr>Calibri Light</vt:lpstr>
      <vt:lpstr>Georgia Pro Black</vt:lpstr>
      <vt:lpstr>GE SS Two Medium</vt:lpstr>
      <vt:lpstr>GE SS Two Light</vt:lpstr>
      <vt:lpstr>Nirmala Text</vt:lpstr>
      <vt:lpstr>A Jannat LT</vt:lpstr>
      <vt:lpstr>Open Sans</vt:lpstr>
      <vt:lpstr>GE SS Text Medium</vt:lpstr>
      <vt:lpstr>Barlow Condensed SemiBold</vt:lpstr>
      <vt:lpstr>Arial</vt:lpstr>
      <vt:lpstr>Arvo</vt:lpstr>
      <vt:lpstr>GE Dinar Two Medium</vt:lpstr>
      <vt:lpstr>نسق Office</vt:lpstr>
      <vt:lpstr>My Creative CV XL by Slidesgo</vt:lpstr>
      <vt:lpstr>عرض تقديمي في PowerPoint</vt:lpstr>
      <vt:lpstr>مرتكزات العمل بإدارة تنمية القدرات</vt:lpstr>
      <vt:lpstr>مرتكزات العمل بإدارة تنمية القدرات</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محمد مصري</dc:creator>
  <cp:lastModifiedBy>عبير العمير</cp:lastModifiedBy>
  <cp:revision>11</cp:revision>
  <dcterms:modified xsi:type="dcterms:W3CDTF">2025-05-06T07:42:56Z</dcterms:modified>
</cp:coreProperties>
</file>